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  <p:sldMasterId id="2147483768" r:id="rId2"/>
  </p:sldMasterIdLst>
  <p:notesMasterIdLst>
    <p:notesMasterId r:id="rId42"/>
  </p:notesMasterIdLst>
  <p:sldIdLst>
    <p:sldId id="266" r:id="rId3"/>
    <p:sldId id="4326" r:id="rId4"/>
    <p:sldId id="7057" r:id="rId5"/>
    <p:sldId id="4517" r:id="rId6"/>
    <p:sldId id="4572" r:id="rId7"/>
    <p:sldId id="4490" r:id="rId8"/>
    <p:sldId id="4571" r:id="rId9"/>
    <p:sldId id="4430" r:id="rId10"/>
    <p:sldId id="4434" r:id="rId11"/>
    <p:sldId id="7058" r:id="rId12"/>
    <p:sldId id="4569" r:id="rId13"/>
    <p:sldId id="4328" r:id="rId14"/>
    <p:sldId id="4565" r:id="rId15"/>
    <p:sldId id="4566" r:id="rId16"/>
    <p:sldId id="4567" r:id="rId17"/>
    <p:sldId id="4570" r:id="rId18"/>
    <p:sldId id="4578" r:id="rId19"/>
    <p:sldId id="4568" r:id="rId20"/>
    <p:sldId id="4577" r:id="rId21"/>
    <p:sldId id="4494" r:id="rId22"/>
    <p:sldId id="4529" r:id="rId23"/>
    <p:sldId id="4543" r:id="rId24"/>
    <p:sldId id="4530" r:id="rId25"/>
    <p:sldId id="4532" r:id="rId26"/>
    <p:sldId id="4533" r:id="rId27"/>
    <p:sldId id="4544" r:id="rId28"/>
    <p:sldId id="7049" r:id="rId29"/>
    <p:sldId id="7050" r:id="rId30"/>
    <p:sldId id="7059" r:id="rId31"/>
    <p:sldId id="6995" r:id="rId32"/>
    <p:sldId id="7011" r:id="rId33"/>
    <p:sldId id="7006" r:id="rId34"/>
    <p:sldId id="7055" r:id="rId35"/>
    <p:sldId id="7054" r:id="rId36"/>
    <p:sldId id="7062" r:id="rId37"/>
    <p:sldId id="7060" r:id="rId38"/>
    <p:sldId id="7056" r:id="rId39"/>
    <p:sldId id="4521" r:id="rId40"/>
    <p:sldId id="261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Minion" panose="020B0604020202020204" charset="0"/>
      <p:regular r:id="rId48"/>
      <p:bold r:id="rId49"/>
      <p:italic r:id="rId50"/>
      <p:boldItalic r:id="rId51"/>
    </p:embeddedFont>
    <p:embeddedFont>
      <p:font typeface="Myriad Pro" panose="020B0503030403020204" charset="0"/>
      <p:regular r:id="rId52"/>
      <p:bold r:id="rId53"/>
      <p:italic r:id="rId54"/>
      <p:boldItalic r:id="rId55"/>
    </p:embeddedFont>
    <p:embeddedFont>
      <p:font typeface="Myriad Pro Black" panose="020B0803030403020204" charset="0"/>
      <p:bold r:id="rId56"/>
      <p:boldItalic r:id="rId57"/>
    </p:embeddedFont>
    <p:embeddedFont>
      <p:font typeface="Tahoma" panose="020B0604030504040204" pitchFamily="34" charset="0"/>
      <p:regular r:id="rId58"/>
      <p:bold r:id="rId59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979"/>
    <a:srgbClr val="475362"/>
    <a:srgbClr val="7F7F7F"/>
    <a:srgbClr val="C9E0F3"/>
    <a:srgbClr val="164974"/>
    <a:srgbClr val="1F66A1"/>
    <a:srgbClr val="4597DB"/>
    <a:srgbClr val="B2CCEC"/>
    <a:srgbClr val="E3EFF9"/>
    <a:srgbClr val="081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15" autoAdjust="0"/>
    <p:restoredTop sz="94291" autoAdjust="0"/>
  </p:normalViewPr>
  <p:slideViewPr>
    <p:cSldViewPr>
      <p:cViewPr varScale="1">
        <p:scale>
          <a:sx n="82" d="100"/>
          <a:sy n="82" d="100"/>
        </p:scale>
        <p:origin x="35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0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Introdução</a:t>
            </a:r>
          </a:p>
          <a:p>
            <a:pPr marL="63500" indent="0">
              <a:buNone/>
            </a:pPr>
            <a:r>
              <a:rPr lang="pt-BR" dirty="0"/>
              <a:t>Abordagem</a:t>
            </a:r>
          </a:p>
          <a:p>
            <a:pPr marL="400050" lvl="1" indent="0">
              <a:buNone/>
            </a:pPr>
            <a:r>
              <a:rPr lang="pt-BR" b="1" dirty="0" err="1">
                <a:ea typeface="+mn-ea"/>
                <a:cs typeface="+mn-cs"/>
              </a:rPr>
              <a:t>Bottom-up</a:t>
            </a:r>
            <a:endParaRPr lang="pt-BR" b="1" dirty="0">
              <a:ea typeface="+mn-ea"/>
              <a:cs typeface="+mn-cs"/>
            </a:endParaRPr>
          </a:p>
          <a:p>
            <a:pPr marL="400050" lvl="1" indent="0">
              <a:buNone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Top-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down</a:t>
            </a:r>
            <a:endParaRPr lang="pt-BR" b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63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Arranjos Topológicos de UHR no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11</a:t>
            </a:fld>
            <a:endParaRPr lang="pt-BR" noProof="0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73BAB32-8CA3-4890-AECD-84597D240852}"/>
              </a:ext>
            </a:extLst>
          </p:cNvPr>
          <p:cNvSpPr/>
          <p:nvPr/>
        </p:nvSpPr>
        <p:spPr>
          <a:xfrm>
            <a:off x="511629" y="1043499"/>
            <a:ext cx="2572850" cy="7527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Fechado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AD698F-FDBC-4726-AA2B-97500D2F1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24444" r="30000" b="23334"/>
          <a:stretch/>
        </p:blipFill>
        <p:spPr>
          <a:xfrm>
            <a:off x="511630" y="1905000"/>
            <a:ext cx="2572850" cy="173078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5A45391-57B5-4172-9FB1-358BD45A2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75" t="13333" r="2500" b="21543"/>
          <a:stretch/>
        </p:blipFill>
        <p:spPr>
          <a:xfrm>
            <a:off x="3200400" y="3787407"/>
            <a:ext cx="3814517" cy="2566070"/>
          </a:xfrm>
          <a:prstGeom prst="rect">
            <a:avLst/>
          </a:prstGeom>
        </p:spPr>
      </p:pic>
      <p:sp>
        <p:nvSpPr>
          <p:cNvPr id="24" name="Rectangle: Rounded Corners 5">
            <a:extLst>
              <a:ext uri="{FF2B5EF4-FFF2-40B4-BE49-F238E27FC236}">
                <a16:creationId xmlns:a16="http://schemas.microsoft.com/office/drawing/2014/main" id="{B947BF73-122C-422B-8D7F-ABF15E37505C}"/>
              </a:ext>
            </a:extLst>
          </p:cNvPr>
          <p:cNvSpPr/>
          <p:nvPr/>
        </p:nvSpPr>
        <p:spPr>
          <a:xfrm>
            <a:off x="3203443" y="2904870"/>
            <a:ext cx="2572850" cy="7527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Semiaberto</a:t>
            </a:r>
          </a:p>
        </p:txBody>
      </p:sp>
      <p:sp>
        <p:nvSpPr>
          <p:cNvPr id="25" name="Rectangle: Rounded Corners 5">
            <a:extLst>
              <a:ext uri="{FF2B5EF4-FFF2-40B4-BE49-F238E27FC236}">
                <a16:creationId xmlns:a16="http://schemas.microsoft.com/office/drawing/2014/main" id="{45C762B4-0601-4775-9D6D-5BBAE61E06E4}"/>
              </a:ext>
            </a:extLst>
          </p:cNvPr>
          <p:cNvSpPr/>
          <p:nvPr/>
        </p:nvSpPr>
        <p:spPr>
          <a:xfrm>
            <a:off x="5407023" y="3921683"/>
            <a:ext cx="1489747" cy="8434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Reservatório inferior existente</a:t>
            </a:r>
          </a:p>
        </p:txBody>
      </p:sp>
      <p:sp>
        <p:nvSpPr>
          <p:cNvPr id="26" name="Rectangle: Rounded Corners 5">
            <a:extLst>
              <a:ext uri="{FF2B5EF4-FFF2-40B4-BE49-F238E27FC236}">
                <a16:creationId xmlns:a16="http://schemas.microsoft.com/office/drawing/2014/main" id="{47D55653-B5B0-4266-8213-47730FF3D8BB}"/>
              </a:ext>
            </a:extLst>
          </p:cNvPr>
          <p:cNvSpPr/>
          <p:nvPr/>
        </p:nvSpPr>
        <p:spPr>
          <a:xfrm>
            <a:off x="7144140" y="1043499"/>
            <a:ext cx="2572850" cy="75273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Ciclo Aberto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0908486-2712-4368-8D1B-ED82FF2D0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5" t="20000" r="23124" b="10000"/>
          <a:stretch/>
        </p:blipFill>
        <p:spPr>
          <a:xfrm>
            <a:off x="7144140" y="1884784"/>
            <a:ext cx="4739030" cy="3471616"/>
          </a:xfrm>
          <a:prstGeom prst="rect">
            <a:avLst/>
          </a:prstGeom>
        </p:spPr>
      </p:pic>
      <p:sp>
        <p:nvSpPr>
          <p:cNvPr id="27" name="Rectangle: Rounded Corners 5">
            <a:extLst>
              <a:ext uri="{FF2B5EF4-FFF2-40B4-BE49-F238E27FC236}">
                <a16:creationId xmlns:a16="http://schemas.microsoft.com/office/drawing/2014/main" id="{3D8F5AA0-A586-40E8-A47F-FE4AFDDEC01B}"/>
              </a:ext>
            </a:extLst>
          </p:cNvPr>
          <p:cNvSpPr/>
          <p:nvPr/>
        </p:nvSpPr>
        <p:spPr>
          <a:xfrm>
            <a:off x="10287000" y="2065012"/>
            <a:ext cx="1447800" cy="84343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4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Reservatório inferior existente</a:t>
            </a:r>
          </a:p>
        </p:txBody>
      </p:sp>
    </p:spTree>
    <p:extLst>
      <p:ext uri="{BB962C8B-B14F-4D97-AF65-F5344CB8AC3E}">
        <p14:creationId xmlns:p14="http://schemas.microsoft.com/office/powerpoint/2010/main" val="1196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Fluxograma do módulo de UHR no HERA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12</a:t>
            </a:fld>
            <a:endParaRPr lang="pt-BR" noProof="0"/>
          </a:p>
        </p:txBody>
      </p:sp>
      <p:sp>
        <p:nvSpPr>
          <p:cNvPr id="7" name="Rectangle: Rounded Corners 5">
            <a:extLst>
              <a:ext uri="{FF2B5EF4-FFF2-40B4-BE49-F238E27FC236}">
                <a16:creationId xmlns:a16="http://schemas.microsoft.com/office/drawing/2014/main" id="{573BAB32-8CA3-4890-AECD-84597D240852}"/>
              </a:ext>
            </a:extLst>
          </p:cNvPr>
          <p:cNvSpPr/>
          <p:nvPr/>
        </p:nvSpPr>
        <p:spPr>
          <a:xfrm>
            <a:off x="381000" y="1290659"/>
            <a:ext cx="3124200" cy="5588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Aplicação de Filtros</a:t>
            </a:r>
          </a:p>
        </p:txBody>
      </p:sp>
      <p:sp>
        <p:nvSpPr>
          <p:cNvPr id="8" name="Rectangle: Rounded Corners 6">
            <a:extLst>
              <a:ext uri="{FF2B5EF4-FFF2-40B4-BE49-F238E27FC236}">
                <a16:creationId xmlns:a16="http://schemas.microsoft.com/office/drawing/2014/main" id="{19779B6C-4C3C-40A6-87F5-E285B7CF5C78}"/>
              </a:ext>
            </a:extLst>
          </p:cNvPr>
          <p:cNvSpPr/>
          <p:nvPr/>
        </p:nvSpPr>
        <p:spPr>
          <a:xfrm>
            <a:off x="4037309" y="1290659"/>
            <a:ext cx="4565536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Busca Intensiva (“Screening”)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Arrow: Right 9">
            <a:extLst>
              <a:ext uri="{FF2B5EF4-FFF2-40B4-BE49-F238E27FC236}">
                <a16:creationId xmlns:a16="http://schemas.microsoft.com/office/drawing/2014/main" id="{98925E32-F787-4BEB-BD96-2F8391EEF567}"/>
              </a:ext>
            </a:extLst>
          </p:cNvPr>
          <p:cNvSpPr/>
          <p:nvPr/>
        </p:nvSpPr>
        <p:spPr>
          <a:xfrm>
            <a:off x="3637354" y="1354656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6">
            <a:extLst>
              <a:ext uri="{FF2B5EF4-FFF2-40B4-BE49-F238E27FC236}">
                <a16:creationId xmlns:a16="http://schemas.microsoft.com/office/drawing/2014/main" id="{E46FEC5C-65D3-457E-AE9D-7797782C3535}"/>
              </a:ext>
            </a:extLst>
          </p:cNvPr>
          <p:cNvSpPr/>
          <p:nvPr/>
        </p:nvSpPr>
        <p:spPr>
          <a:xfrm>
            <a:off x="9103770" y="1290659"/>
            <a:ext cx="2707230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Projetos de Engenharia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Arrow: Right 9">
            <a:extLst>
              <a:ext uri="{FF2B5EF4-FFF2-40B4-BE49-F238E27FC236}">
                <a16:creationId xmlns:a16="http://schemas.microsoft.com/office/drawing/2014/main" id="{94509CC6-F82D-441E-B7AF-675AA5374412}"/>
              </a:ext>
            </a:extLst>
          </p:cNvPr>
          <p:cNvSpPr/>
          <p:nvPr/>
        </p:nvSpPr>
        <p:spPr>
          <a:xfrm>
            <a:off x="8707609" y="1354656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7E7B28F-85B2-47DB-A680-2229F829D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25" t="11292" r="2499" b="10884"/>
          <a:stretch/>
        </p:blipFill>
        <p:spPr>
          <a:xfrm>
            <a:off x="384110" y="2514600"/>
            <a:ext cx="3253244" cy="392585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34525E6-8581-409A-A4E5-6BB47FB808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67" t="28637" r="28694" b="17430"/>
          <a:stretch/>
        </p:blipFill>
        <p:spPr>
          <a:xfrm>
            <a:off x="4122644" y="2514600"/>
            <a:ext cx="2049556" cy="392585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484D30C-055F-45AB-BEAB-055947DCC4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04" t="20309" r="32143" b="12392"/>
          <a:stretch/>
        </p:blipFill>
        <p:spPr>
          <a:xfrm>
            <a:off x="6324600" y="2514600"/>
            <a:ext cx="2201955" cy="3922312"/>
          </a:xfrm>
          <a:prstGeom prst="rect">
            <a:avLst/>
          </a:prstGeom>
        </p:spPr>
      </p:pic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5994E5ED-4A25-4F72-825F-9E2434010C78}"/>
              </a:ext>
            </a:extLst>
          </p:cNvPr>
          <p:cNvSpPr/>
          <p:nvPr/>
        </p:nvSpPr>
        <p:spPr>
          <a:xfrm>
            <a:off x="4045064" y="2062445"/>
            <a:ext cx="2203336" cy="29975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Locais Alternativos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6">
            <a:extLst>
              <a:ext uri="{FF2B5EF4-FFF2-40B4-BE49-F238E27FC236}">
                <a16:creationId xmlns:a16="http://schemas.microsoft.com/office/drawing/2014/main" id="{D4331100-B39F-46F1-8DB8-9E205CF32A10}"/>
              </a:ext>
            </a:extLst>
          </p:cNvPr>
          <p:cNvSpPr/>
          <p:nvPr/>
        </p:nvSpPr>
        <p:spPr>
          <a:xfrm>
            <a:off x="6248400" y="2062445"/>
            <a:ext cx="2362199" cy="299755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Melhores Projetos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295368AC-9AB4-4F0C-BD0B-01E728E0D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750" t="22222" r="15625" b="20000"/>
          <a:stretch/>
        </p:blipFill>
        <p:spPr>
          <a:xfrm>
            <a:off x="8895285" y="2463480"/>
            <a:ext cx="3124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29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de Filtros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13</a:t>
            </a:fld>
            <a:endParaRPr lang="pt-BR" noProof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25B8725-5F11-4C3A-81F8-52B72363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9" t="11292" r="2500" b="10884"/>
          <a:stretch/>
        </p:blipFill>
        <p:spPr>
          <a:xfrm>
            <a:off x="987490" y="914400"/>
            <a:ext cx="10217020" cy="53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9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locais alternativos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14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7EAE75-22A4-41EA-8DCF-99F9E12B4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15556" r="38750" b="24444"/>
          <a:stretch/>
        </p:blipFill>
        <p:spPr>
          <a:xfrm>
            <a:off x="4307071" y="1125279"/>
            <a:ext cx="2743200" cy="4114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DFB7624-5028-4567-9296-9C4D21AC0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0" t="15556" r="38750" b="62222"/>
          <a:stretch/>
        </p:blipFill>
        <p:spPr>
          <a:xfrm>
            <a:off x="1124394" y="4091763"/>
            <a:ext cx="2743200" cy="1524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A349DA-CEFB-4BD2-97E7-5402C5AE93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50" t="17778" r="4375" b="42222"/>
          <a:stretch/>
        </p:blipFill>
        <p:spPr>
          <a:xfrm>
            <a:off x="1130597" y="1143000"/>
            <a:ext cx="2971800" cy="2743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94F646-DA4E-4490-9854-490D3C5953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87" t="28637" r="26279" b="17430"/>
          <a:stretch/>
        </p:blipFill>
        <p:spPr>
          <a:xfrm>
            <a:off x="7315200" y="1143000"/>
            <a:ext cx="3715193" cy="52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72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melhores projetos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15</a:t>
            </a:fld>
            <a:endParaRPr lang="pt-BR" noProof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A57213A-37C2-4EAB-BC19-810CE4B28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50" t="15556" r="38750" b="62222"/>
          <a:stretch/>
        </p:blipFill>
        <p:spPr>
          <a:xfrm>
            <a:off x="1381438" y="4442041"/>
            <a:ext cx="2743200" cy="1524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F57616D-8D43-46FD-AE52-9BCEC89C5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3" t="16279" r="52297" b="22946"/>
          <a:stretch/>
        </p:blipFill>
        <p:spPr>
          <a:xfrm>
            <a:off x="4581838" y="1027218"/>
            <a:ext cx="2743201" cy="41679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4CE171-32F6-4CFC-AC74-44FE7595E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54" t="16279" r="21046" b="28295"/>
          <a:stretch/>
        </p:blipFill>
        <p:spPr>
          <a:xfrm>
            <a:off x="1395615" y="1089241"/>
            <a:ext cx="3006224" cy="3124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D5B22A3-8417-4C7B-ACE6-F762D794C5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62" t="23101" r="59011" b="54264"/>
          <a:stretch/>
        </p:blipFill>
        <p:spPr>
          <a:xfrm>
            <a:off x="7543800" y="1027218"/>
            <a:ext cx="2222204" cy="155235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18450E6-BA44-4482-8814-12BBE11AB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47" t="20309" r="27005" b="16357"/>
          <a:stretch/>
        </p:blipFill>
        <p:spPr>
          <a:xfrm>
            <a:off x="7543800" y="2719569"/>
            <a:ext cx="3134038" cy="3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9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Intensiva (“Screening”) – orçamento preliminar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16</a:t>
            </a:fld>
            <a:endParaRPr lang="pt-BR" noProof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18450E6-BA44-4482-8814-12BBE11AB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47" t="20309" r="27005" b="16357"/>
          <a:stretch/>
        </p:blipFill>
        <p:spPr>
          <a:xfrm>
            <a:off x="381000" y="1066800"/>
            <a:ext cx="3134038" cy="369126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914E34B-F691-4A7B-9633-AA3CFBBA3D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7778" r="10000" b="84074"/>
          <a:stretch/>
        </p:blipFill>
        <p:spPr>
          <a:xfrm>
            <a:off x="297893" y="5046663"/>
            <a:ext cx="11596213" cy="685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B72258D-60CC-4902-9977-4B3A5A6E4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00" t="12222" r="10000" b="84444"/>
          <a:stretch/>
        </p:blipFill>
        <p:spPr>
          <a:xfrm>
            <a:off x="297893" y="5738521"/>
            <a:ext cx="11596213" cy="2805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FFF07A81-3058-4DFB-A129-257461517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51514" y="1121592"/>
                <a:ext cx="7772400" cy="3598136"/>
              </a:xfrm>
            </p:spPr>
            <p:txBody>
              <a:bodyPr/>
              <a:lstStyle/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Função de custos da busca de candidatos: </a:t>
                </a:r>
              </a:p>
              <a:p>
                <a:pPr marL="0" lvl="1" indent="0">
                  <a:buSzPct val="5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𝐶𝑇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𝑆𝐴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𝑂𝐶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𝐸𝑄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𝑂𝑇</m:t>
                      </m:r>
                    </m:oMath>
                  </m:oMathPara>
                </a14:m>
                <a:endParaRPr lang="pt-B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+mn-cs"/>
                </a:endParaRPr>
              </a:p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Detalhamento da função: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40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pt-BR" sz="1400">
                        <a:latin typeface="Cambria Math" panose="02040503050406030204" pitchFamily="18" charset="0"/>
                      </a:rPr>
                      <m:t>ocioambi</m:t>
                    </m:r>
                    <m:r>
                      <m:rPr>
                        <m:sty m:val="p"/>
                      </m:rPr>
                      <a:rPr lang="pt-BR" sz="1400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m:rPr>
                        <m:sty m:val="p"/>
                      </m:rPr>
                      <a:rPr lang="pt-BR" sz="1400">
                        <a:latin typeface="Cambria Math" panose="02040503050406030204" pitchFamily="18" charset="0"/>
                      </a:rPr>
                      <m:t>tal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sz="1400" dirty="0"/>
                  <a:t> </a:t>
                </a:r>
                <a14:m>
                  <m:oMath xmlns:m="http://schemas.openxmlformats.org/officeDocument/2006/math">
                    <m:r>
                      <a:rPr lang="pt-BR" sz="140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=(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sz="1400" b="0" i="0" smtClean="0">
                                        <a:latin typeface="Cambria Math" panose="02040503050406030204" pitchFamily="18" charset="0"/>
                                      </a:rPr>
                                      <m:t>sa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400">
                                    <a:latin typeface="Cambria Math" panose="02040503050406030204" pitchFamily="18" charset="0"/>
                                  </a:rPr>
                                  <m:t> ×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 sz="140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sz="14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pt-BR" sz="14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pt-BR" sz="1400" dirty="0">
                    <a:latin typeface="Cambria Math" panose="02040503050406030204" pitchFamily="18" charset="0"/>
                  </a:rPr>
                  <a:t>Obras civis: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pt-BR" sz="14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</m:e>
                    </m:d>
                  </m:oMath>
                </a14:m>
                <a:endParaRPr lang="en-US" sz="11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en-US" sz="1400" dirty="0">
                    <a:latin typeface="Cambria Math" panose="02040503050406030204" pitchFamily="18" charset="0"/>
                  </a:rPr>
                  <a:t>Equipamentos: </a:t>
                </a:r>
                <a14:m>
                  <m:oMath xmlns:m="http://schemas.openxmlformats.org/officeDocument/2006/math">
                    <m:r>
                      <a:rPr lang="pt-BR" sz="14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pt-BR" sz="1400">
                        <a:latin typeface="Cambria Math" panose="02040503050406030204" pitchFamily="18" charset="0"/>
                      </a:rPr>
                      <m:t>∙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pt-BR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sz="1100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pt-BR" sz="1400" dirty="0">
                    <a:latin typeface="Cambria Math" panose="02040503050406030204" pitchFamily="18" charset="0"/>
                  </a:rPr>
                  <a:t>Infraestrutura: </a:t>
                </a:r>
                <a14:m>
                  <m:oMath xmlns:m="http://schemas.openxmlformats.org/officeDocument/2006/math">
                    <m:r>
                      <a:rPr lang="pt-BR" sz="14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100" dirty="0">
                  <a:solidFill>
                    <a:srgbClr val="0070C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1400" i="0">
                        <a:latin typeface="Cambria Math" panose="02040503050406030204" pitchFamily="18" charset="0"/>
                      </a:rPr>
                      <m:t>Outros</m:t>
                    </m:r>
                    <m:r>
                      <a:rPr lang="pt-BR" sz="140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1400" i="0">
                        <a:latin typeface="Cambria Math" panose="02040503050406030204" pitchFamily="18" charset="0"/>
                      </a:rPr>
                      <m:t>custos</m:t>
                    </m:r>
                    <m:r>
                      <a:rPr lang="pt-BR" sz="1400" i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𝑂𝑇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sz="1400">
                            <a:latin typeface="Cambria Math" panose="02040503050406030204" pitchFamily="18" charset="0"/>
                          </a:rPr>
                          <m:t>𝑜𝑡</m:t>
                        </m:r>
                      </m:sub>
                    </m:sSub>
                    <m:r>
                      <a:rPr lang="pt-BR" sz="1400">
                        <a:latin typeface="Cambria Math" panose="02040503050406030204" pitchFamily="18" charset="0"/>
                      </a:rPr>
                      <m:t>∙(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sz="1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latin typeface="Cambria Math" panose="02040503050406030204" pitchFamily="18" charset="0"/>
                </a:endParaRPr>
              </a:p>
              <a:p>
                <a:pPr lvl="1"/>
                <a:endParaRPr lang="en-US" sz="12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sz="14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pt-BR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ontent Placeholder 3">
                <a:extLst>
                  <a:ext uri="{FF2B5EF4-FFF2-40B4-BE49-F238E27FC236}">
                    <a16:creationId xmlns:a16="http://schemas.microsoft.com/office/drawing/2014/main" id="{FFF07A81-3058-4DFB-A129-257461517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1514" y="1121592"/>
                <a:ext cx="7772400" cy="3598136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551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DB7F-BA44-4C54-BA49-28394CDE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de camadas de filtros para limitação de reservatórios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190F-C50C-4461-B05D-1EF7A4E9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1979612"/>
          </a:xfrm>
        </p:spPr>
        <p:txBody>
          <a:bodyPr/>
          <a:lstStyle/>
          <a:p>
            <a:r>
              <a:rPr lang="pt-BR" dirty="0"/>
              <a:t>Ferramenta para definição de restrições de limites de reservatórios</a:t>
            </a:r>
          </a:p>
          <a:p>
            <a:r>
              <a:rPr lang="pt-BR" dirty="0"/>
              <a:t>O usuário define polígonos cujas áreas não podem ser alagadas pelos reservatórios</a:t>
            </a:r>
          </a:p>
          <a:p>
            <a:r>
              <a:rPr lang="pt-BR" dirty="0"/>
              <a:t>Útil para comparar soluções alternativas e evitar áreas habitadas ou de conservação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1041-F111-4AF0-A7DE-B23FCAD5B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17</a:t>
            </a:fld>
            <a:endParaRPr lang="pt-BR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BB3EAE-DE8C-488C-BB36-6ADFE637492B}"/>
              </a:ext>
            </a:extLst>
          </p:cNvPr>
          <p:cNvSpPr txBox="1"/>
          <p:nvPr/>
        </p:nvSpPr>
        <p:spPr>
          <a:xfrm>
            <a:off x="911081" y="6005257"/>
            <a:ext cx="228601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Reservatório sem restrições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D2E18-16E5-402D-9B3B-5C7EFBCCF6CF}"/>
              </a:ext>
            </a:extLst>
          </p:cNvPr>
          <p:cNvSpPr txBox="1"/>
          <p:nvPr/>
        </p:nvSpPr>
        <p:spPr>
          <a:xfrm>
            <a:off x="4492020" y="6000312"/>
            <a:ext cx="29337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Definição de polígonos de restrição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4B298F-7D51-4756-A5F1-B7414276DEE1}"/>
              </a:ext>
            </a:extLst>
          </p:cNvPr>
          <p:cNvSpPr txBox="1"/>
          <p:nvPr/>
        </p:nvSpPr>
        <p:spPr>
          <a:xfrm>
            <a:off x="8720648" y="6005255"/>
            <a:ext cx="2286011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Reservatório com restrições</a:t>
            </a:r>
          </a:p>
        </p:txBody>
      </p:sp>
      <p:pic>
        <p:nvPicPr>
          <p:cNvPr id="7" name="Picture 6" descr="A picture containing outdoor, colorful&#10;&#10;Description automatically generated">
            <a:extLst>
              <a:ext uri="{FF2B5EF4-FFF2-40B4-BE49-F238E27FC236}">
                <a16:creationId xmlns:a16="http://schemas.microsoft.com/office/drawing/2014/main" id="{21365584-F03A-415E-8565-3F7A408ACB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616" y="3488325"/>
            <a:ext cx="3420509" cy="2462767"/>
          </a:xfrm>
          <a:prstGeom prst="rect">
            <a:avLst/>
          </a:prstGeom>
        </p:spPr>
      </p:pic>
      <p:pic>
        <p:nvPicPr>
          <p:cNvPr id="14" name="Picture 13" descr="A picture containing outdoor&#10;&#10;Description automatically generated">
            <a:extLst>
              <a:ext uri="{FF2B5EF4-FFF2-40B4-BE49-F238E27FC236}">
                <a16:creationId xmlns:a16="http://schemas.microsoft.com/office/drawing/2014/main" id="{273F8F58-C132-49A6-8611-CA5454C3AA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3" y="3497942"/>
            <a:ext cx="3420509" cy="24627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AE70C1-4525-48F1-AFE6-281E71646B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99" y="3488324"/>
            <a:ext cx="3420509" cy="246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94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engenharia (em desenvolvimento)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18</a:t>
            </a:fld>
            <a:endParaRPr lang="pt-BR" noProof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3A4368-36D3-4023-8EC2-547BDE49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50" t="26479" r="15625" b="22410"/>
          <a:stretch/>
        </p:blipFill>
        <p:spPr>
          <a:xfrm>
            <a:off x="1752600" y="1131131"/>
            <a:ext cx="2788290" cy="31283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82C1B11-0E8C-4DF3-85C3-2C0FC8377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75" t="12222" r="25000" b="17778"/>
          <a:stretch/>
        </p:blipFill>
        <p:spPr>
          <a:xfrm>
            <a:off x="4996543" y="1105958"/>
            <a:ext cx="2209800" cy="421870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52502AD-02CC-48F4-83E5-0A6D30BF02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25" t="11111" r="33750" b="35556"/>
          <a:stretch/>
        </p:blipFill>
        <p:spPr>
          <a:xfrm>
            <a:off x="7661997" y="1095392"/>
            <a:ext cx="2548803" cy="4218708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FF98C2F-4CB7-4E50-A035-9BF827062850}"/>
              </a:ext>
            </a:extLst>
          </p:cNvPr>
          <p:cNvGrpSpPr/>
          <p:nvPr/>
        </p:nvGrpSpPr>
        <p:grpSpPr>
          <a:xfrm>
            <a:off x="1262477" y="4289003"/>
            <a:ext cx="3734066" cy="1200210"/>
            <a:chOff x="1218935" y="4701772"/>
            <a:chExt cx="3734066" cy="1200210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2D3358D-ECA4-4F10-B8CC-E499E71E2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919" t="18605" r="67614" b="77054"/>
            <a:stretch/>
          </p:blipFill>
          <p:spPr>
            <a:xfrm>
              <a:off x="1218935" y="5139981"/>
              <a:ext cx="2210065" cy="432908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9C293B65-0498-4463-B893-16128DA27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919" t="46584" r="67614" b="50116"/>
            <a:stretch/>
          </p:blipFill>
          <p:spPr>
            <a:xfrm>
              <a:off x="1218935" y="5572890"/>
              <a:ext cx="2210065" cy="329092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33964C7-5DFB-4F18-8FB5-E5F2D3501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412" t="18605" r="49562" b="77054"/>
            <a:stretch/>
          </p:blipFill>
          <p:spPr>
            <a:xfrm>
              <a:off x="3352800" y="5155545"/>
              <a:ext cx="1600201" cy="432907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A9953493-2EB2-48F2-B1DE-A3624E8C2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572" t="46828" r="49332" b="50709"/>
            <a:stretch/>
          </p:blipFill>
          <p:spPr>
            <a:xfrm>
              <a:off x="3733800" y="5604016"/>
              <a:ext cx="726233" cy="245706"/>
            </a:xfrm>
            <a:prstGeom prst="rect">
              <a:avLst/>
            </a:prstGeom>
          </p:spPr>
        </p:pic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D4491203-D48C-4A6F-9489-581B059C258B}"/>
                </a:ext>
              </a:extLst>
            </p:cNvPr>
            <p:cNvSpPr txBox="1"/>
            <p:nvPr/>
          </p:nvSpPr>
          <p:spPr>
            <a:xfrm>
              <a:off x="1981201" y="4701772"/>
              <a:ext cx="190500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pt-BR" sz="1400" b="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Traçado sem restrições</a:t>
              </a:r>
            </a:p>
          </p:txBody>
        </p:sp>
      </p:grpSp>
      <p:sp>
        <p:nvSpPr>
          <p:cNvPr id="16" name="Rectangle: Rounded Corners 5">
            <a:extLst>
              <a:ext uri="{FF2B5EF4-FFF2-40B4-BE49-F238E27FC236}">
                <a16:creationId xmlns:a16="http://schemas.microsoft.com/office/drawing/2014/main" id="{E78DB9C6-E456-42EE-B5E4-E4797AD0CD6F}"/>
              </a:ext>
            </a:extLst>
          </p:cNvPr>
          <p:cNvSpPr/>
          <p:nvPr/>
        </p:nvSpPr>
        <p:spPr>
          <a:xfrm>
            <a:off x="2041849" y="5738267"/>
            <a:ext cx="2210066" cy="5588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Dimensionamento</a:t>
            </a:r>
          </a:p>
        </p:txBody>
      </p:sp>
      <p:sp>
        <p:nvSpPr>
          <p:cNvPr id="17" name="Rectangle: Rounded Corners 6">
            <a:extLst>
              <a:ext uri="{FF2B5EF4-FFF2-40B4-BE49-F238E27FC236}">
                <a16:creationId xmlns:a16="http://schemas.microsoft.com/office/drawing/2014/main" id="{8BB946EB-2384-4CE8-9B4A-15D7E52D9A66}"/>
              </a:ext>
            </a:extLst>
          </p:cNvPr>
          <p:cNvSpPr/>
          <p:nvPr/>
        </p:nvSpPr>
        <p:spPr>
          <a:xfrm>
            <a:off x="4954982" y="5738267"/>
            <a:ext cx="1981201" cy="55880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Quantitativos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8" name="Arrow: Right 9">
            <a:extLst>
              <a:ext uri="{FF2B5EF4-FFF2-40B4-BE49-F238E27FC236}">
                <a16:creationId xmlns:a16="http://schemas.microsoft.com/office/drawing/2014/main" id="{F14D665B-1FE2-43AC-A37D-D64987737F60}"/>
              </a:ext>
            </a:extLst>
          </p:cNvPr>
          <p:cNvSpPr/>
          <p:nvPr/>
        </p:nvSpPr>
        <p:spPr>
          <a:xfrm>
            <a:off x="4453873" y="5805374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6">
            <a:extLst>
              <a:ext uri="{FF2B5EF4-FFF2-40B4-BE49-F238E27FC236}">
                <a16:creationId xmlns:a16="http://schemas.microsoft.com/office/drawing/2014/main" id="{D2673346-2C15-4774-A650-666B88FE478F}"/>
              </a:ext>
            </a:extLst>
          </p:cNvPr>
          <p:cNvSpPr/>
          <p:nvPr/>
        </p:nvSpPr>
        <p:spPr>
          <a:xfrm>
            <a:off x="7524971" y="5738267"/>
            <a:ext cx="1849612" cy="55880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pt-BR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Custos</a:t>
            </a:r>
            <a:endParaRPr lang="pt-BR" sz="1800" b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2" name="Arrow: Right 9">
            <a:extLst>
              <a:ext uri="{FF2B5EF4-FFF2-40B4-BE49-F238E27FC236}">
                <a16:creationId xmlns:a16="http://schemas.microsoft.com/office/drawing/2014/main" id="{C3E9BC74-B9FA-46CE-99F9-42811CB6B4AA}"/>
              </a:ext>
            </a:extLst>
          </p:cNvPr>
          <p:cNvSpPr/>
          <p:nvPr/>
        </p:nvSpPr>
        <p:spPr>
          <a:xfrm>
            <a:off x="7128810" y="5802264"/>
            <a:ext cx="299151" cy="444478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 sz="1800" b="0">
              <a:solidFill>
                <a:srgbClr val="26262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8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DB7F-BA44-4C54-BA49-28394CDE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engenharia: restrições de traçado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190F-C50C-4461-B05D-1EF7A4E9A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1979612"/>
          </a:xfrm>
        </p:spPr>
        <p:txBody>
          <a:bodyPr/>
          <a:lstStyle/>
          <a:p>
            <a:r>
              <a:rPr lang="pt-BR" dirty="0"/>
              <a:t>Ferramenta para definição de restrições de traçado do circuito hidráulico</a:t>
            </a:r>
          </a:p>
          <a:p>
            <a:r>
              <a:rPr lang="pt-BR" dirty="0"/>
              <a:t>O usuário define linhas que não podem ser cruzadas pelo algoritmo de traçado do circuito hidráulico</a:t>
            </a:r>
          </a:p>
          <a:p>
            <a:r>
              <a:rPr lang="pt-BR" dirty="0"/>
              <a:t>Útil para comparar soluções alternativas e evitar áreas habitadas ou de conservação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F1041-F111-4AF0-A7DE-B23FCAD5BE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19</a:t>
            </a:fld>
            <a:endParaRPr lang="pt-BR" noProof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0FBA140-A0AC-4BC9-B831-3F97F3A24F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91" y="3457113"/>
            <a:ext cx="3662796" cy="2441864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752D828-F59A-47B6-BD76-421CCBD06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964" y="3457113"/>
            <a:ext cx="3662796" cy="244186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FD96B3BD-8229-4BEB-86A1-8CFEB2AE58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55" y="3457113"/>
            <a:ext cx="3662796" cy="24418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B3EAE-DE8C-488C-BB36-6ADFE637492B}"/>
              </a:ext>
            </a:extLst>
          </p:cNvPr>
          <p:cNvSpPr txBox="1"/>
          <p:nvPr/>
        </p:nvSpPr>
        <p:spPr>
          <a:xfrm>
            <a:off x="1142989" y="6006231"/>
            <a:ext cx="19050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Traçado sem restrições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BD2E18-16E5-402D-9B3B-5C7EFBCCF6CF}"/>
              </a:ext>
            </a:extLst>
          </p:cNvPr>
          <p:cNvSpPr txBox="1"/>
          <p:nvPr/>
        </p:nvSpPr>
        <p:spPr>
          <a:xfrm>
            <a:off x="4838700" y="6000313"/>
            <a:ext cx="25146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Definição de linhas de restrição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4B298F-7D51-4756-A5F1-B7414276DEE1}"/>
              </a:ext>
            </a:extLst>
          </p:cNvPr>
          <p:cNvSpPr txBox="1"/>
          <p:nvPr/>
        </p:nvSpPr>
        <p:spPr>
          <a:xfrm>
            <a:off x="9018862" y="6000313"/>
            <a:ext cx="1905000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pt-BR" sz="1400" b="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Traçado com restrições</a:t>
            </a:r>
          </a:p>
        </p:txBody>
      </p:sp>
    </p:spTree>
    <p:extLst>
      <p:ext uri="{BB962C8B-B14F-4D97-AF65-F5344CB8AC3E}">
        <p14:creationId xmlns:p14="http://schemas.microsoft.com/office/powerpoint/2010/main" val="93412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3CC3EEC6-B2B5-4D97-87D0-F54AA26D9B28}"/>
              </a:ext>
            </a:extLst>
          </p:cNvPr>
          <p:cNvSpPr/>
          <p:nvPr/>
        </p:nvSpPr>
        <p:spPr bwMode="auto">
          <a:xfrm>
            <a:off x="0" y="3494897"/>
            <a:ext cx="12192000" cy="7723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P&amp;D - Usinas Hidrelétricas Reversíveis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FE6A-CF29-49A6-909A-C248EBC96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200" dirty="0"/>
              <a:t>17 de </a:t>
            </a:r>
            <a:r>
              <a:rPr lang="en-US" sz="2200" dirty="0" err="1"/>
              <a:t>março</a:t>
            </a:r>
            <a:r>
              <a:rPr lang="en-US" sz="2200" dirty="0"/>
              <a:t> de 2022</a:t>
            </a:r>
          </a:p>
          <a:p>
            <a:endParaRPr lang="en-US" dirty="0"/>
          </a:p>
        </p:txBody>
      </p:sp>
      <p:pic>
        <p:nvPicPr>
          <p:cNvPr id="6" name="Imagem 5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B7B85023-4253-4A0B-9ED1-A595B7683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4897"/>
            <a:ext cx="3124200" cy="757758"/>
          </a:xfrm>
          <a:prstGeom prst="rect">
            <a:avLst/>
          </a:prstGeom>
        </p:spPr>
      </p:pic>
      <p:pic>
        <p:nvPicPr>
          <p:cNvPr id="7" name="Picture 23" descr="Logo&#10;&#10;Description automatically generated">
            <a:extLst>
              <a:ext uri="{FF2B5EF4-FFF2-40B4-BE49-F238E27FC236}">
                <a16:creationId xmlns:a16="http://schemas.microsoft.com/office/drawing/2014/main" id="{76957E0C-9037-4EFF-923F-1E973C2B82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68" y="3668397"/>
            <a:ext cx="1318625" cy="425303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85B1FE7C-E51D-4511-A26C-0D4436B3E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723137"/>
            <a:ext cx="1088645" cy="330835"/>
          </a:xfrm>
          <a:prstGeom prst="rect">
            <a:avLst/>
          </a:prstGeom>
        </p:spPr>
      </p:pic>
      <p:pic>
        <p:nvPicPr>
          <p:cNvPr id="9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A48E35-9569-45D3-BFE8-67E30DFD38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677475"/>
            <a:ext cx="1281620" cy="425302"/>
          </a:xfrm>
          <a:prstGeom prst="rect">
            <a:avLst/>
          </a:prstGeom>
        </p:spPr>
      </p:pic>
      <p:pic>
        <p:nvPicPr>
          <p:cNvPr id="10" name="Picture 29" descr="Logo&#10;&#10;Description automatically generated">
            <a:extLst>
              <a:ext uri="{FF2B5EF4-FFF2-40B4-BE49-F238E27FC236}">
                <a16:creationId xmlns:a16="http://schemas.microsoft.com/office/drawing/2014/main" id="{78602C5B-3E62-49A3-92B4-706060E61B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3718031"/>
            <a:ext cx="937689" cy="3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20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Workflow do módulo de engenharia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A56826-AB51-48A3-B413-E2276B1E50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28" t="14830" r="40918" b="11836"/>
          <a:stretch/>
        </p:blipFill>
        <p:spPr>
          <a:xfrm>
            <a:off x="609600" y="838200"/>
            <a:ext cx="5324953" cy="56388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61390C6-3711-4810-AC8B-9295DA2603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37" t="15651" r="41875" b="5900"/>
          <a:stretch/>
        </p:blipFill>
        <p:spPr>
          <a:xfrm>
            <a:off x="6461479" y="206734"/>
            <a:ext cx="5120921" cy="627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78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21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0: </a:t>
            </a:r>
            <a:r>
              <a:rPr lang="pt-BR" b="0" kern="0" dirty="0"/>
              <a:t>Aplicação de filtros para queda mínima de 150m e distância máxima entre reservatórios de 3000m</a:t>
            </a:r>
          </a:p>
          <a:p>
            <a:pPr lvl="1"/>
            <a:r>
              <a:rPr lang="pt-BR" kern="0" dirty="0"/>
              <a:t>Fase 1:</a:t>
            </a:r>
            <a:r>
              <a:rPr lang="pt-BR" b="0" kern="0" dirty="0"/>
              <a:t> Busca por alternativas locacionais em torno de todo o reservatório de Sobradinho para:</a:t>
            </a:r>
          </a:p>
          <a:p>
            <a:pPr lvl="2"/>
            <a:r>
              <a:rPr lang="pt-BR" b="0" kern="0" dirty="0"/>
              <a:t>Filtros de custo máximo em relação à melhor alternativa (dobro) e número de candidatos (200)</a:t>
            </a:r>
          </a:p>
          <a:p>
            <a:pPr lvl="2"/>
            <a:r>
              <a:rPr lang="pt-BR" b="0" kern="0" dirty="0"/>
              <a:t>1.000 MW de potência instalada (equivalente a da usina existente).</a:t>
            </a:r>
          </a:p>
          <a:p>
            <a:pPr lvl="2"/>
            <a:r>
              <a:rPr lang="pt-BR" b="0" kern="0" dirty="0"/>
              <a:t>tempos de geração de 8h, 1 dia, 1 semana e 1 mês.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pt-BR" b="0" kern="0" dirty="0"/>
              <a:t>Não foram obtidos resultados a partir de 1 semana, confirmando limite imposto pela geomorfologia.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Busca por melhores projetos em área selecionada na fase 1 para:</a:t>
            </a:r>
          </a:p>
          <a:p>
            <a:pPr lvl="2"/>
            <a:r>
              <a:rPr lang="pt-BR" b="0" kern="0" dirty="0"/>
              <a:t>100 MW, 500 MW e 1.000 MW de potência instalada.</a:t>
            </a:r>
          </a:p>
          <a:p>
            <a:pPr lvl="2"/>
            <a:r>
              <a:rPr lang="pt-BR" b="0" kern="0" dirty="0"/>
              <a:t>tempos de geração de 4h, 8h, 16h, 24h e 48h.</a:t>
            </a:r>
          </a:p>
          <a:p>
            <a:pPr lvl="1"/>
            <a:endParaRPr lang="pt-BR" b="0" kern="0" dirty="0"/>
          </a:p>
        </p:txBody>
      </p:sp>
    </p:spTree>
    <p:extLst>
      <p:ext uri="{BB962C8B-B14F-4D97-AF65-F5344CB8AC3E}">
        <p14:creationId xmlns:p14="http://schemas.microsoft.com/office/powerpoint/2010/main" val="163573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22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0:</a:t>
            </a:r>
            <a:r>
              <a:rPr lang="pt-BR" b="0" kern="0" dirty="0"/>
              <a:t> queda mínima de 150m e distância máxima entre reservatórios de 3000m.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6" name="Imagem 5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E1668DA7-8E51-49A2-8FBB-085CDC126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20" t="21664" r="19949" b="14114"/>
          <a:stretch/>
        </p:blipFill>
        <p:spPr bwMode="auto">
          <a:xfrm>
            <a:off x="1219200" y="1904999"/>
            <a:ext cx="6400800" cy="4478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5072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23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1:</a:t>
            </a:r>
            <a:r>
              <a:rPr lang="pt-BR" b="0" kern="0" dirty="0"/>
              <a:t> 1.000 MW de potência instalada e 8h de geração.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6" name="Imagem 5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B944F0F2-EC91-4674-972B-A0C25D61D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4" t="30997" r="39872" b="21367"/>
          <a:stretch/>
        </p:blipFill>
        <p:spPr bwMode="auto">
          <a:xfrm>
            <a:off x="1143000" y="1905000"/>
            <a:ext cx="8216531" cy="4495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9346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24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na área 1 -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7" name="Imagem 6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0B874718-CF5E-46C8-A224-5EE20AC9F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92" t="36457" r="15152" b="22208"/>
          <a:stretch/>
        </p:blipFill>
        <p:spPr bwMode="auto">
          <a:xfrm>
            <a:off x="1143000" y="1981517"/>
            <a:ext cx="7746105" cy="44192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666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25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no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5BC3A4-5C2F-49C7-A4B6-C118FF1B0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50" t="42222" r="31250" b="18889"/>
          <a:stretch/>
        </p:blipFill>
        <p:spPr>
          <a:xfrm>
            <a:off x="914400" y="1828801"/>
            <a:ext cx="7707086" cy="44958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D09284A-D1BD-46BE-B63C-463E9EE54C01}"/>
              </a:ext>
            </a:extLst>
          </p:cNvPr>
          <p:cNvSpPr txBox="1"/>
          <p:nvPr/>
        </p:nvSpPr>
        <p:spPr>
          <a:xfrm>
            <a:off x="9266766" y="4881771"/>
            <a:ext cx="246803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Área A ~ H = 180 m</a:t>
            </a:r>
          </a:p>
          <a:p>
            <a:pPr algn="l"/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Área B ~  H = 300 m</a:t>
            </a:r>
          </a:p>
        </p:txBody>
      </p:sp>
      <p:pic>
        <p:nvPicPr>
          <p:cNvPr id="11" name="Imagem 10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B627DD23-7805-4242-8E11-93CAE5943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25" t="40731" r="25438" b="26484"/>
          <a:stretch/>
        </p:blipFill>
        <p:spPr bwMode="auto">
          <a:xfrm>
            <a:off x="8805835" y="1120914"/>
            <a:ext cx="3048001" cy="3505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990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Estudos de Caso: 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26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no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D993E0-380C-4D07-ABC5-8C23109B1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43333" r="31250" b="18889"/>
          <a:stretch/>
        </p:blipFill>
        <p:spPr>
          <a:xfrm>
            <a:off x="596249" y="1942405"/>
            <a:ext cx="7940440" cy="4575847"/>
          </a:xfrm>
          <a:prstGeom prst="rect">
            <a:avLst/>
          </a:prstGeom>
        </p:spPr>
      </p:pic>
      <p:sp>
        <p:nvSpPr>
          <p:cNvPr id="6" name="Elipse 10">
            <a:extLst>
              <a:ext uri="{FF2B5EF4-FFF2-40B4-BE49-F238E27FC236}">
                <a16:creationId xmlns:a16="http://schemas.microsoft.com/office/drawing/2014/main" id="{AC57BE9E-0521-42A4-9A0F-344866C352CC}"/>
              </a:ext>
            </a:extLst>
          </p:cNvPr>
          <p:cNvSpPr/>
          <p:nvPr/>
        </p:nvSpPr>
        <p:spPr bwMode="auto">
          <a:xfrm>
            <a:off x="7389111" y="2797206"/>
            <a:ext cx="992889" cy="47939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7" name="CaixaDeTexto 9">
            <a:extLst>
              <a:ext uri="{FF2B5EF4-FFF2-40B4-BE49-F238E27FC236}">
                <a16:creationId xmlns:a16="http://schemas.microsoft.com/office/drawing/2014/main" id="{50A5B7FE-13DB-4621-8D71-E2EF661B079E}"/>
              </a:ext>
            </a:extLst>
          </p:cNvPr>
          <p:cNvSpPr txBox="1"/>
          <p:nvPr/>
        </p:nvSpPr>
        <p:spPr>
          <a:xfrm>
            <a:off x="8536690" y="2772013"/>
            <a:ext cx="3579110" cy="332398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Comparação de custo</a:t>
            </a:r>
          </a:p>
          <a:p>
            <a:pPr algn="l"/>
            <a:endParaRPr lang="pt-BR" sz="1800" kern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  <a:p>
            <a:r>
              <a:rPr lang="pt-BR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UHR</a:t>
            </a:r>
          </a:p>
          <a:p>
            <a:pPr algn="l"/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100 MW, 4h: USD 978 /kW</a:t>
            </a:r>
          </a:p>
          <a:p>
            <a:pPr algn="l"/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100 MW, 8h: USD 1035/kW</a:t>
            </a:r>
          </a:p>
          <a:p>
            <a:endParaRPr lang="pt-BR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  <a:p>
            <a:r>
              <a:rPr lang="pt-BR" sz="3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X</a:t>
            </a:r>
          </a:p>
          <a:p>
            <a:endParaRPr lang="pt-BR" sz="1800" b="0" kern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  <a:p>
            <a:r>
              <a:rPr lang="pt-BR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Baterias Lítio-íon (IHA, 2021)</a:t>
            </a:r>
          </a:p>
          <a:p>
            <a:pPr algn="l"/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100MW, 4h: USD 1541/kW (</a:t>
            </a:r>
            <a:r>
              <a:rPr lang="pt-BR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+57%</a:t>
            </a:r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)</a:t>
            </a:r>
          </a:p>
          <a:p>
            <a:pPr algn="l"/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100MW, 8h: USD 3565/kW (+</a:t>
            </a:r>
            <a:r>
              <a:rPr lang="pt-BR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244%</a:t>
            </a:r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4220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5802-19F9-4A80-AFAE-C4041EBA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Rio de Janeiro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A2022-15F5-4A89-9F2B-F1236288E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4751429" cy="5484812"/>
          </a:xfrm>
        </p:spPr>
        <p:txBody>
          <a:bodyPr wrap="square" anchor="t">
            <a:normAutofit/>
          </a:bodyPr>
          <a:lstStyle/>
          <a:p>
            <a:pPr algn="l"/>
            <a:r>
              <a:rPr lang="pt-BR" dirty="0"/>
              <a:t>Inventário considerando</a:t>
            </a:r>
          </a:p>
          <a:p>
            <a:pPr lvl="1" algn="l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Topografia</a:t>
            </a:r>
          </a:p>
          <a:p>
            <a:pPr lvl="1" algn="l"/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Subestações e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LT</a:t>
            </a:r>
          </a:p>
          <a:p>
            <a:pPr lvl="1" algn="l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Estrada de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acesso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algn="l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Cobertura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vegetal</a:t>
            </a:r>
          </a:p>
          <a:p>
            <a:pPr algn="l"/>
            <a:r>
              <a:rPr lang="en-US" dirty="0" err="1"/>
              <a:t>Projetos</a:t>
            </a:r>
            <a:r>
              <a:rPr lang="en-US" dirty="0"/>
              <a:t> de 500 MW e 1000 MW</a:t>
            </a:r>
          </a:p>
          <a:p>
            <a:pPr lvl="1" algn="l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Dependendo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das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condições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locais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armazenamento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4h a 48h</a:t>
            </a:r>
          </a:p>
          <a:p>
            <a:pPr lvl="1" algn="l"/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Mais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50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projetos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inventariados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algn="l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0A3BCFEE-A6EF-4187-8211-8285A139A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57" b="8578"/>
          <a:stretch/>
        </p:blipFill>
        <p:spPr>
          <a:xfrm>
            <a:off x="5208629" y="1295400"/>
            <a:ext cx="6907171" cy="39624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5CA7-A2D1-43F5-BF33-464634BE8E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6444DCD-DD8C-49E0-BC11-9AAD323B4E7F}" type="slidenum">
              <a:rPr lang="pt-BR" noProof="0" smtClean="0"/>
              <a:pPr>
                <a:spcAft>
                  <a:spcPts val="600"/>
                </a:spcAft>
                <a:defRPr/>
              </a:pPr>
              <a:t>27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66547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495C-533E-450A-B1F8-6A14AD719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para um local, projeto de 1000 MW variando armazenamento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811D2-9358-4085-A47A-73E0F5D341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28</a:t>
            </a:fld>
            <a:endParaRPr lang="pt-BR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979A4-555B-410A-B65F-2C51DF0EB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5" t="14172" r="17970" b="19162"/>
          <a:stretch/>
        </p:blipFill>
        <p:spPr>
          <a:xfrm>
            <a:off x="366252" y="1068388"/>
            <a:ext cx="3505200" cy="2438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A04EA2-B47C-44D1-B8AE-C6808303C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7" t="11961" r="22656" b="21372"/>
          <a:stretch/>
        </p:blipFill>
        <p:spPr>
          <a:xfrm>
            <a:off x="4450325" y="1075763"/>
            <a:ext cx="3505201" cy="243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B79161-13D9-464B-8C7C-C667FF588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9" t="13508" r="24415" b="19826"/>
          <a:stretch/>
        </p:blipFill>
        <p:spPr>
          <a:xfrm>
            <a:off x="8534400" y="1075762"/>
            <a:ext cx="3505200" cy="2438401"/>
          </a:xfrm>
          <a:prstGeom prst="rect">
            <a:avLst/>
          </a:prstGeom>
        </p:spPr>
      </p:pic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370F1160-23EE-438C-BB1D-96AC259508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2362933"/>
              </p:ext>
            </p:extLst>
          </p:nvPr>
        </p:nvGraphicFramePr>
        <p:xfrm>
          <a:off x="666657" y="4160533"/>
          <a:ext cx="10839543" cy="178306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33811">
                  <a:extLst>
                    <a:ext uri="{9D8B030D-6E8A-4147-A177-3AD203B41FA5}">
                      <a16:colId xmlns:a16="http://schemas.microsoft.com/office/drawing/2014/main" val="3395913305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593275969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22431236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3994565066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100023877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580163210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666135350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3127291513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848447489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1823354699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1925087292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2316453101"/>
                    </a:ext>
                  </a:extLst>
                </a:gridCol>
                <a:gridCol w="833811">
                  <a:extLst>
                    <a:ext uri="{9D8B030D-6E8A-4147-A177-3AD203B41FA5}">
                      <a16:colId xmlns:a16="http://schemas.microsoft.com/office/drawing/2014/main" val="1993839299"/>
                    </a:ext>
                  </a:extLst>
                </a:gridCol>
              </a:tblGrid>
              <a:tr h="4471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Armaz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b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horas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Vol. </a:t>
                      </a:r>
                      <a:b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Mm</a:t>
                      </a:r>
                      <a:r>
                        <a:rPr lang="en-US" sz="1600" b="1" u="none" strike="noStrike" baseline="300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Res Sup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Res Inf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Túnel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Casa F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Equip.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Conex.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Acesso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Outros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mUSD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$/kW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</a:rPr>
                        <a:t>$/kWh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17974954"/>
                  </a:ext>
                </a:extLst>
              </a:tr>
              <a:tr h="429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extLst>
                  <a:ext uri="{0D108BD9-81ED-4DB2-BD59-A6C34878D82A}">
                    <a16:rowId xmlns:a16="http://schemas.microsoft.com/office/drawing/2014/main" val="39948283"/>
                  </a:ext>
                </a:extLst>
              </a:tr>
              <a:tr h="429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185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extLst>
                  <a:ext uri="{0D108BD9-81ED-4DB2-BD59-A6C34878D82A}">
                    <a16:rowId xmlns:a16="http://schemas.microsoft.com/office/drawing/2014/main" val="2290090640"/>
                  </a:ext>
                </a:extLst>
              </a:tr>
              <a:tr h="42967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48h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274320" marT="6350" marB="0" anchor="ctr"/>
                </a:tc>
                <a:extLst>
                  <a:ext uri="{0D108BD9-81ED-4DB2-BD59-A6C34878D82A}">
                    <a16:rowId xmlns:a16="http://schemas.microsoft.com/office/drawing/2014/main" val="69823370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74BCDE1-BA9B-4321-9F6E-2916DF491941}"/>
              </a:ext>
            </a:extLst>
          </p:cNvPr>
          <p:cNvSpPr txBox="1"/>
          <p:nvPr/>
        </p:nvSpPr>
        <p:spPr>
          <a:xfrm>
            <a:off x="1600200" y="3514163"/>
            <a:ext cx="911619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4h                                                           24h                                                     48h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1088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Introdução</a:t>
            </a:r>
          </a:p>
          <a:p>
            <a:pPr marL="63500" indent="0">
              <a:buNone/>
            </a:pPr>
            <a:r>
              <a:rPr lang="pt-BR" dirty="0"/>
              <a:t>Abordagem</a:t>
            </a:r>
          </a:p>
          <a:p>
            <a:pPr marL="400050" lvl="1" indent="0">
              <a:buNone/>
            </a:pPr>
            <a:r>
              <a:rPr lang="pt-BR" b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Bottom-up</a:t>
            </a:r>
            <a:endParaRPr lang="pt-BR" b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  <a:p>
            <a:pPr marL="400050" lvl="1" indent="0">
              <a:buNone/>
            </a:pPr>
            <a:r>
              <a:rPr lang="pt-BR" b="1" dirty="0">
                <a:ea typeface="+mn-ea"/>
                <a:cs typeface="+mn-cs"/>
              </a:rPr>
              <a:t>Top-</a:t>
            </a:r>
            <a:r>
              <a:rPr lang="pt-BR" b="1" dirty="0" err="1">
                <a:ea typeface="+mn-ea"/>
                <a:cs typeface="+mn-cs"/>
              </a:rPr>
              <a:t>down</a:t>
            </a:r>
            <a:endParaRPr lang="pt-BR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237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Abordagem</a:t>
            </a:r>
          </a:p>
          <a:p>
            <a:pPr marL="400050" lvl="1" indent="0">
              <a:buNone/>
            </a:pPr>
            <a:r>
              <a:rPr lang="pt-BR" b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Bottom-up</a:t>
            </a:r>
            <a:endParaRPr lang="pt-BR" b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  <a:p>
            <a:pPr marL="400050" lvl="1" indent="0">
              <a:buNone/>
            </a:pPr>
            <a:r>
              <a:rPr lang="pt-BR" b="1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Top-</a:t>
            </a:r>
            <a:r>
              <a:rPr lang="pt-BR" b="1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down</a:t>
            </a:r>
            <a:endParaRPr lang="pt-BR" b="1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066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8EC8-9AD4-413B-8164-8C6ECEF0E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 para o planejamento da expansão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BD801-ACF0-4948-A4E0-655E9B97C1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30</a:t>
            </a:fld>
            <a:endParaRPr lang="pt-BR" noProof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B92693C3-8E54-433F-89AD-34C3070A5CE7}"/>
              </a:ext>
            </a:extLst>
          </p:cNvPr>
          <p:cNvSpPr/>
          <p:nvPr/>
        </p:nvSpPr>
        <p:spPr>
          <a:xfrm>
            <a:off x="3208756" y="5296357"/>
            <a:ext cx="1552664" cy="276999"/>
          </a:xfrm>
          <a:prstGeom prst="roundRect">
            <a:avLst>
              <a:gd name="adj" fmla="val 10000"/>
            </a:avLst>
          </a:prstGeom>
          <a:solidFill>
            <a:srgbClr val="2F5066"/>
          </a:solidFill>
          <a:ln w="28575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Time Series Lab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8131F295-34BE-4B06-AA8A-AF189A5CDA43}"/>
              </a:ext>
            </a:extLst>
          </p:cNvPr>
          <p:cNvCxnSpPr>
            <a:cxnSpLocks/>
            <a:stCxn id="105" idx="3"/>
            <a:endCxn id="110" idx="0"/>
          </p:cNvCxnSpPr>
          <p:nvPr/>
        </p:nvCxnSpPr>
        <p:spPr bwMode="auto">
          <a:xfrm>
            <a:off x="4970080" y="2134795"/>
            <a:ext cx="945163" cy="1218005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281ED03-DC68-47DA-BA39-C73EC49E30F7}"/>
              </a:ext>
            </a:extLst>
          </p:cNvPr>
          <p:cNvSpPr/>
          <p:nvPr/>
        </p:nvSpPr>
        <p:spPr>
          <a:xfrm>
            <a:off x="2438400" y="2092182"/>
            <a:ext cx="1339023" cy="752674"/>
          </a:xfrm>
          <a:prstGeom prst="roundRect">
            <a:avLst>
              <a:gd name="adj" fmla="val 10000"/>
            </a:avLst>
          </a:prstGeom>
          <a:solidFill>
            <a:srgbClr val="2F5066"/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Cenário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Macroeconomico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3ABBBD0-C5F2-4762-8CD1-C41B5F0D0563}"/>
              </a:ext>
            </a:extLst>
          </p:cNvPr>
          <p:cNvSpPr/>
          <p:nvPr/>
        </p:nvSpPr>
        <p:spPr>
          <a:xfrm>
            <a:off x="1067576" y="2330020"/>
            <a:ext cx="831600" cy="276999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PIB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6F31DBD-10ED-4251-BF54-766C3B608984}"/>
              </a:ext>
            </a:extLst>
          </p:cNvPr>
          <p:cNvSpPr/>
          <p:nvPr/>
        </p:nvSpPr>
        <p:spPr>
          <a:xfrm>
            <a:off x="1066800" y="1752600"/>
            <a:ext cx="833152" cy="477318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Custo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de combust.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2C4EF615-79A4-427F-A48F-79525321A791}"/>
              </a:ext>
            </a:extLst>
          </p:cNvPr>
          <p:cNvSpPr/>
          <p:nvPr/>
        </p:nvSpPr>
        <p:spPr>
          <a:xfrm>
            <a:off x="1067576" y="3068118"/>
            <a:ext cx="831600" cy="276999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Câmbio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5A385CF-7486-409D-BF68-80789BAB95EE}"/>
              </a:ext>
            </a:extLst>
          </p:cNvPr>
          <p:cNvSpPr/>
          <p:nvPr/>
        </p:nvSpPr>
        <p:spPr>
          <a:xfrm>
            <a:off x="1067576" y="2687118"/>
            <a:ext cx="831600" cy="276999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Inflação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C3FF8566-5745-4F21-ABF2-2AD6AA609F72}"/>
              </a:ext>
            </a:extLst>
          </p:cNvPr>
          <p:cNvCxnSpPr>
            <a:cxnSpLocks/>
            <a:stCxn id="98" idx="3"/>
            <a:endCxn id="96" idx="1"/>
          </p:cNvCxnSpPr>
          <p:nvPr/>
        </p:nvCxnSpPr>
        <p:spPr bwMode="auto">
          <a:xfrm>
            <a:off x="1899952" y="1991259"/>
            <a:ext cx="538448" cy="47726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289C235-15C8-4242-A7A0-274344D0609C}"/>
              </a:ext>
            </a:extLst>
          </p:cNvPr>
          <p:cNvCxnSpPr>
            <a:cxnSpLocks/>
            <a:stCxn id="97" idx="3"/>
            <a:endCxn id="96" idx="1"/>
          </p:cNvCxnSpPr>
          <p:nvPr/>
        </p:nvCxnSpPr>
        <p:spPr bwMode="auto">
          <a:xfrm flipV="1">
            <a:off x="1899176" y="2468519"/>
            <a:ext cx="539224" cy="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D36CAC9D-C5C9-4CF7-A373-C72535301A17}"/>
              </a:ext>
            </a:extLst>
          </p:cNvPr>
          <p:cNvCxnSpPr>
            <a:cxnSpLocks/>
            <a:stCxn id="100" idx="3"/>
            <a:endCxn id="96" idx="1"/>
          </p:cNvCxnSpPr>
          <p:nvPr/>
        </p:nvCxnSpPr>
        <p:spPr bwMode="auto">
          <a:xfrm flipV="1">
            <a:off x="1899176" y="2468519"/>
            <a:ext cx="539224" cy="35709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34530D36-A819-4579-8604-DB252DF8CC16}"/>
              </a:ext>
            </a:extLst>
          </p:cNvPr>
          <p:cNvCxnSpPr>
            <a:cxnSpLocks/>
            <a:stCxn id="99" idx="3"/>
            <a:endCxn id="96" idx="1"/>
          </p:cNvCxnSpPr>
          <p:nvPr/>
        </p:nvCxnSpPr>
        <p:spPr bwMode="auto">
          <a:xfrm flipV="1">
            <a:off x="1899176" y="2468519"/>
            <a:ext cx="539224" cy="738099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3A3B8051-826D-4273-B6E7-13C5F52D6982}"/>
              </a:ext>
            </a:extLst>
          </p:cNvPr>
          <p:cNvSpPr/>
          <p:nvPr/>
        </p:nvSpPr>
        <p:spPr>
          <a:xfrm>
            <a:off x="4103890" y="1882817"/>
            <a:ext cx="866190" cy="503955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Demanda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de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energia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FB47354-248C-4D79-8CC2-FEC15434AE52}"/>
              </a:ext>
            </a:extLst>
          </p:cNvPr>
          <p:cNvSpPr/>
          <p:nvPr/>
        </p:nvSpPr>
        <p:spPr>
          <a:xfrm>
            <a:off x="4103890" y="2607019"/>
            <a:ext cx="867600" cy="503955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CVU </a:t>
            </a:r>
            <a:r>
              <a:rPr kumimoji="0" lang="en-US" sz="1200" b="1" i="0" u="none" strike="noStrike" kern="0" cap="none" spc="0" normalizeH="0" baseline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térmico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D6631DD8-F722-49E4-BBBA-85A1825083A8}"/>
              </a:ext>
            </a:extLst>
          </p:cNvPr>
          <p:cNvCxnSpPr>
            <a:cxnSpLocks/>
            <a:stCxn id="96" idx="3"/>
            <a:endCxn id="106" idx="1"/>
          </p:cNvCxnSpPr>
          <p:nvPr/>
        </p:nvCxnSpPr>
        <p:spPr bwMode="auto">
          <a:xfrm>
            <a:off x="3777423" y="2468519"/>
            <a:ext cx="326467" cy="39047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02941AFF-3F47-4995-923F-04D08DADE328}"/>
              </a:ext>
            </a:extLst>
          </p:cNvPr>
          <p:cNvCxnSpPr>
            <a:cxnSpLocks/>
            <a:stCxn id="96" idx="3"/>
            <a:endCxn id="105" idx="1"/>
          </p:cNvCxnSpPr>
          <p:nvPr/>
        </p:nvCxnSpPr>
        <p:spPr bwMode="auto">
          <a:xfrm flipV="1">
            <a:off x="3777423" y="2134795"/>
            <a:ext cx="326467" cy="33372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7AFCC91-E0BE-40CA-9E3A-690C990D3A87}"/>
              </a:ext>
            </a:extLst>
          </p:cNvPr>
          <p:cNvSpPr/>
          <p:nvPr/>
        </p:nvSpPr>
        <p:spPr>
          <a:xfrm>
            <a:off x="3551077" y="3816824"/>
            <a:ext cx="1133414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Vazões</a:t>
            </a:r>
            <a:endParaRPr lang="en-US" sz="1200" b="1" dirty="0">
              <a:solidFill>
                <a:srgbClr val="2F5066"/>
              </a:solidFill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CC9218A9-6BE1-44B8-B6E2-2AA8236D646F}"/>
              </a:ext>
            </a:extLst>
          </p:cNvPr>
          <p:cNvCxnSpPr>
            <a:cxnSpLocks/>
            <a:stCxn id="110" idx="3"/>
            <a:endCxn id="134" idx="1"/>
          </p:cNvCxnSpPr>
          <p:nvPr/>
        </p:nvCxnSpPr>
        <p:spPr bwMode="auto">
          <a:xfrm>
            <a:off x="6769967" y="3955323"/>
            <a:ext cx="506692" cy="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BC5DDCDB-2C77-4270-8D45-1A51C92BC842}"/>
              </a:ext>
            </a:extLst>
          </p:cNvPr>
          <p:cNvCxnSpPr>
            <a:cxnSpLocks/>
            <a:stCxn id="143" idx="2"/>
            <a:endCxn id="120" idx="0"/>
          </p:cNvCxnSpPr>
          <p:nvPr/>
        </p:nvCxnSpPr>
        <p:spPr bwMode="auto">
          <a:xfrm rot="5400000">
            <a:off x="8910423" y="4414623"/>
            <a:ext cx="471354" cy="75780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D9B2F62-35A9-4493-97D6-34125A83FB09}"/>
              </a:ext>
            </a:extLst>
          </p:cNvPr>
          <p:cNvSpPr/>
          <p:nvPr/>
        </p:nvSpPr>
        <p:spPr>
          <a:xfrm>
            <a:off x="9669000" y="5029200"/>
            <a:ext cx="1227600" cy="293421"/>
          </a:xfrm>
          <a:prstGeom prst="roundRect">
            <a:avLst>
              <a:gd name="adj" fmla="val 10000"/>
            </a:avLst>
          </a:prstGeom>
          <a:solidFill>
            <a:schemeClr val="bg1">
              <a:lumMod val="9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Produção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0B5D8A64-8A83-49BE-86FF-DB370D27E3BB}"/>
              </a:ext>
            </a:extLst>
          </p:cNvPr>
          <p:cNvSpPr/>
          <p:nvPr/>
        </p:nvSpPr>
        <p:spPr>
          <a:xfrm>
            <a:off x="8911199" y="2830779"/>
            <a:ext cx="1227600" cy="293421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Emissões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703CC238-D7FE-4055-B793-C168ACC8795E}"/>
              </a:ext>
            </a:extLst>
          </p:cNvPr>
          <p:cNvSpPr/>
          <p:nvPr/>
        </p:nvSpPr>
        <p:spPr>
          <a:xfrm>
            <a:off x="8153400" y="5029200"/>
            <a:ext cx="1227600" cy="293421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Custos, PLD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1EF88703-9FFE-4EC7-B050-ABA0B5229E61}"/>
              </a:ext>
            </a:extLst>
          </p:cNvPr>
          <p:cNvCxnSpPr>
            <a:cxnSpLocks/>
            <a:stCxn id="106" idx="3"/>
            <a:endCxn id="110" idx="0"/>
          </p:cNvCxnSpPr>
          <p:nvPr/>
        </p:nvCxnSpPr>
        <p:spPr bwMode="auto">
          <a:xfrm>
            <a:off x="4971490" y="2858997"/>
            <a:ext cx="943753" cy="493803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975A31DD-1F97-4863-8DDA-BDAB06A5B03F}"/>
              </a:ext>
            </a:extLst>
          </p:cNvPr>
          <p:cNvCxnSpPr>
            <a:cxnSpLocks/>
            <a:stCxn id="109" idx="3"/>
            <a:endCxn id="110" idx="1"/>
          </p:cNvCxnSpPr>
          <p:nvPr/>
        </p:nvCxnSpPr>
        <p:spPr bwMode="auto">
          <a:xfrm flipV="1">
            <a:off x="4684491" y="3955323"/>
            <a:ext cx="376027" cy="1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BBE0E3">
                <a:lumMod val="2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5B8C41D0-40DE-4982-8373-FA65BF4EF144}"/>
              </a:ext>
            </a:extLst>
          </p:cNvPr>
          <p:cNvSpPr/>
          <p:nvPr/>
        </p:nvSpPr>
        <p:spPr>
          <a:xfrm>
            <a:off x="1589055" y="4395357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Irradiação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C0009E49-0796-4B60-9C26-7D145FA448F3}"/>
              </a:ext>
            </a:extLst>
          </p:cNvPr>
          <p:cNvSpPr/>
          <p:nvPr/>
        </p:nvSpPr>
        <p:spPr>
          <a:xfrm>
            <a:off x="1589055" y="4955400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Temperatura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464B9132-F9A4-4FE9-9571-14184E47BF4D}"/>
              </a:ext>
            </a:extLst>
          </p:cNvPr>
          <p:cNvSpPr/>
          <p:nvPr/>
        </p:nvSpPr>
        <p:spPr>
          <a:xfrm>
            <a:off x="1589055" y="5510237"/>
            <a:ext cx="990000" cy="27699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Vento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5CC9ACA5-F589-439F-A140-C847EE206627}"/>
              </a:ext>
            </a:extLst>
          </p:cNvPr>
          <p:cNvSpPr/>
          <p:nvPr/>
        </p:nvSpPr>
        <p:spPr>
          <a:xfrm>
            <a:off x="3090403" y="4555435"/>
            <a:ext cx="1789371" cy="1066517"/>
          </a:xfrm>
          <a:prstGeom prst="roundRect">
            <a:avLst>
              <a:gd name="adj" fmla="val 1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spcFirstLastPara="0" vert="horz" wrap="square" lIns="38100" tIns="38100" rIns="38100" bIns="38100" numCol="1" spcCol="1270" anchor="ctr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365F9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2F73FF19-7493-43EF-A697-AB2AF6E1EA58}"/>
              </a:ext>
            </a:extLst>
          </p:cNvPr>
          <p:cNvSpPr/>
          <p:nvPr/>
        </p:nvSpPr>
        <p:spPr>
          <a:xfrm>
            <a:off x="3137225" y="4635740"/>
            <a:ext cx="1113338" cy="440832"/>
          </a:xfrm>
          <a:prstGeom prst="roundRect">
            <a:avLst>
              <a:gd name="adj" fmla="val 1000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Cenários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 de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renováveis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979CE8C-01D3-4CE7-9782-E8035B80FA38}"/>
              </a:ext>
            </a:extLst>
          </p:cNvPr>
          <p:cNvCxnSpPr>
            <a:cxnSpLocks/>
            <a:stCxn id="125" idx="3"/>
            <a:endCxn id="128" idx="1"/>
          </p:cNvCxnSpPr>
          <p:nvPr/>
        </p:nvCxnSpPr>
        <p:spPr bwMode="auto">
          <a:xfrm>
            <a:off x="2579055" y="4533857"/>
            <a:ext cx="511348" cy="554837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615397CE-0371-40EB-8624-08DB46F63A8B}"/>
              </a:ext>
            </a:extLst>
          </p:cNvPr>
          <p:cNvCxnSpPr>
            <a:cxnSpLocks/>
            <a:stCxn id="127" idx="3"/>
            <a:endCxn id="128" idx="1"/>
          </p:cNvCxnSpPr>
          <p:nvPr/>
        </p:nvCxnSpPr>
        <p:spPr bwMode="auto">
          <a:xfrm flipV="1">
            <a:off x="2579055" y="5088694"/>
            <a:ext cx="511348" cy="56004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FD5AABB-FDE1-4DF5-BD1F-D028AAB5606D}"/>
              </a:ext>
            </a:extLst>
          </p:cNvPr>
          <p:cNvCxnSpPr>
            <a:cxnSpLocks/>
            <a:stCxn id="126" idx="3"/>
            <a:endCxn id="128" idx="1"/>
          </p:cNvCxnSpPr>
          <p:nvPr/>
        </p:nvCxnSpPr>
        <p:spPr bwMode="auto">
          <a:xfrm flipV="1">
            <a:off x="2579055" y="5088694"/>
            <a:ext cx="511348" cy="5206"/>
          </a:xfrm>
          <a:prstGeom prst="straightConnector1">
            <a:avLst/>
          </a:prstGeom>
          <a:solidFill>
            <a:srgbClr val="FFFFFF"/>
          </a:solidFill>
          <a:ln w="9525" cap="flat" cmpd="sng" algn="ctr">
            <a:solidFill>
              <a:srgbClr val="BBE0E3">
                <a:lumMod val="2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84795B31-92A1-47DA-8B6E-52015E346E14}"/>
              </a:ext>
            </a:extLst>
          </p:cNvPr>
          <p:cNvCxnSpPr>
            <a:cxnSpLocks/>
            <a:stCxn id="128" idx="3"/>
            <a:endCxn id="110" idx="2"/>
          </p:cNvCxnSpPr>
          <p:nvPr/>
        </p:nvCxnSpPr>
        <p:spPr bwMode="auto">
          <a:xfrm flipV="1">
            <a:off x="4879774" y="4557846"/>
            <a:ext cx="1035469" cy="530848"/>
          </a:xfrm>
          <a:prstGeom prst="bentConnector2">
            <a:avLst/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FD1D647E-5C92-4811-88B1-2158AC542F32}"/>
              </a:ext>
            </a:extLst>
          </p:cNvPr>
          <p:cNvSpPr/>
          <p:nvPr/>
        </p:nvSpPr>
        <p:spPr>
          <a:xfrm>
            <a:off x="7276659" y="3711219"/>
            <a:ext cx="1013784" cy="488209"/>
          </a:xfrm>
          <a:prstGeom prst="roundRect">
            <a:avLst>
              <a:gd name="adj" fmla="val 10000"/>
            </a:avLst>
          </a:prstGeom>
          <a:solidFill>
            <a:srgbClr val="FFC000"/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Expansão</a:t>
            </a:r>
            <a:r>
              <a:rPr lang="en-US" sz="1200" b="1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sz="1200" b="1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ótima</a:t>
            </a:r>
            <a:r>
              <a:rPr lang="en-US" sz="1200" b="1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 do SIN</a:t>
            </a:r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76C7ADD6-A5D4-49BC-8EBC-6FA39EFBD255}"/>
              </a:ext>
            </a:extLst>
          </p:cNvPr>
          <p:cNvCxnSpPr>
            <a:cxnSpLocks/>
            <a:stCxn id="134" idx="3"/>
            <a:endCxn id="143" idx="1"/>
          </p:cNvCxnSpPr>
          <p:nvPr/>
        </p:nvCxnSpPr>
        <p:spPr bwMode="auto">
          <a:xfrm flipV="1">
            <a:off x="8290443" y="3955323"/>
            <a:ext cx="379832" cy="1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07266D1-BE4B-4F24-B1B9-1EB925316B80}"/>
              </a:ext>
            </a:extLst>
          </p:cNvPr>
          <p:cNvCxnSpPr/>
          <p:nvPr/>
        </p:nvCxnSpPr>
        <p:spPr bwMode="auto">
          <a:xfrm>
            <a:off x="1454565" y="4395357"/>
            <a:ext cx="0" cy="1391879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/>
          </a:ln>
          <a:effectLst/>
        </p:spPr>
      </p:cxn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8B97DEBC-4AE9-48B1-B554-E323FD622284}"/>
              </a:ext>
            </a:extLst>
          </p:cNvPr>
          <p:cNvSpPr/>
          <p:nvPr/>
        </p:nvSpPr>
        <p:spPr>
          <a:xfrm>
            <a:off x="685800" y="4870469"/>
            <a:ext cx="762166" cy="457869"/>
          </a:xfrm>
          <a:prstGeom prst="roundRect">
            <a:avLst>
              <a:gd name="adj" fmla="val 10000"/>
            </a:avLst>
          </a:prstGeom>
          <a:noFill/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Dados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cs typeface="Calibri" panose="020F0502020204030204" pitchFamily="34" charset="0"/>
              </a:rPr>
              <a:t>históricos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139" name="Graphic 138" descr="Wind Turbines">
            <a:extLst>
              <a:ext uri="{FF2B5EF4-FFF2-40B4-BE49-F238E27FC236}">
                <a16:creationId xmlns:a16="http://schemas.microsoft.com/office/drawing/2014/main" id="{FDD4BCA1-684A-4AB3-97E3-93A3200F2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0609" y="4672356"/>
            <a:ext cx="451733" cy="45173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2082FAC-8944-412A-906C-C85463A89094}"/>
              </a:ext>
            </a:extLst>
          </p:cNvPr>
          <p:cNvGrpSpPr/>
          <p:nvPr/>
        </p:nvGrpSpPr>
        <p:grpSpPr>
          <a:xfrm>
            <a:off x="8664889" y="3352800"/>
            <a:ext cx="1714835" cy="1205046"/>
            <a:chOff x="8669089" y="3429000"/>
            <a:chExt cx="1714835" cy="1205046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B1D09B00-5421-4282-83EE-BD5FF5B8B4D8}"/>
                </a:ext>
              </a:extLst>
            </p:cNvPr>
            <p:cNvSpPr/>
            <p:nvPr/>
          </p:nvSpPr>
          <p:spPr>
            <a:xfrm>
              <a:off x="8674475" y="3429000"/>
              <a:ext cx="1709449" cy="1205046"/>
            </a:xfrm>
            <a:prstGeom prst="roundRect">
              <a:avLst>
                <a:gd name="adj" fmla="val 10000"/>
              </a:avLst>
            </a:prstGeom>
            <a:noFill/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365F91"/>
                </a:solidFill>
                <a:latin typeface="+mn-lt"/>
              </a:endParaRP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99D50E50-FED0-4955-BFD8-9E17B6BD9D8A}"/>
                </a:ext>
              </a:extLst>
            </p:cNvPr>
            <p:cNvSpPr/>
            <p:nvPr/>
          </p:nvSpPr>
          <p:spPr>
            <a:xfrm>
              <a:off x="8786182" y="4278436"/>
              <a:ext cx="1486035" cy="276999"/>
            </a:xfrm>
            <a:prstGeom prst="roundRect">
              <a:avLst>
                <a:gd name="adj" fmla="val 10000"/>
              </a:avLst>
            </a:prstGeom>
            <a:solidFill>
              <a:srgbClr val="2F5066"/>
            </a:solidFill>
            <a:ln w="28575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kern="0" dirty="0">
                  <a:solidFill>
                    <a:schemeClr val="bg1"/>
                  </a:solidFill>
                  <a:latin typeface="+mn-lt"/>
                </a:rPr>
                <a:t>SDDP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B3D9783-98DB-4A67-834F-0F1915308322}"/>
                </a:ext>
              </a:extLst>
            </p:cNvPr>
            <p:cNvGrpSpPr/>
            <p:nvPr/>
          </p:nvGrpSpPr>
          <p:grpSpPr>
            <a:xfrm>
              <a:off x="8669089" y="3581400"/>
              <a:ext cx="1576632" cy="496541"/>
              <a:chOff x="9243768" y="3867972"/>
              <a:chExt cx="1576632" cy="496541"/>
            </a:xfrm>
          </p:grpSpPr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90B41A52-8DD8-4D8A-8B99-8E3C35B7FBAC}"/>
                  </a:ext>
                </a:extLst>
              </p:cNvPr>
              <p:cNvSpPr/>
              <p:nvPr/>
            </p:nvSpPr>
            <p:spPr>
              <a:xfrm>
                <a:off x="9243768" y="3867972"/>
                <a:ext cx="1123032" cy="496541"/>
              </a:xfrm>
              <a:prstGeom prst="roundRect">
                <a:avLst>
                  <a:gd name="adj" fmla="val 10000"/>
                </a:avLst>
              </a:prstGeom>
              <a:noFill/>
              <a:ln w="19050" cap="flat" cmpd="sng" algn="ctr">
                <a:noFill/>
                <a:prstDash val="solid"/>
              </a:ln>
              <a:effectLst/>
            </p:spPr>
            <p:txBody>
              <a:bodyPr spcFirstLastPara="0" vert="horz" wrap="square" lIns="38100" tIns="38100" rIns="38100" bIns="38100" numCol="1" spcCol="1270" anchor="t" anchorCtr="0"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cs typeface="Calibri" panose="020F0502020204030204" pitchFamily="34" charset="0"/>
                  </a:rPr>
                  <a:t>Planejamento</a:t>
                </a: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cs typeface="Calibri" panose="020F0502020204030204" pitchFamily="34" charset="0"/>
                  </a:rPr>
                  <a:t> da </a:t>
                </a:r>
                <a:r>
                  <a:rPr lang="en-US" sz="12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cs typeface="Calibri" panose="020F0502020204030204" pitchFamily="34" charset="0"/>
                  </a:rPr>
                  <a:t>operação</a:t>
                </a:r>
                <a:endPara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anose="020F0502020204030204" pitchFamily="34" charset="0"/>
                </a:endParaRPr>
              </a:p>
            </p:txBody>
          </p:sp>
          <p:pic>
            <p:nvPicPr>
              <p:cNvPr id="147" name="Graphic 146" descr="Hydropower">
                <a:extLst>
                  <a:ext uri="{FF2B5EF4-FFF2-40B4-BE49-F238E27FC236}">
                    <a16:creationId xmlns:a16="http://schemas.microsoft.com/office/drawing/2014/main" id="{1EFFCF4D-C182-4D1C-AD18-74CBB9CEB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66800" y="3903701"/>
                <a:ext cx="453600" cy="45360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7BFE57-5270-4F54-9616-4B7DFE1317DE}"/>
              </a:ext>
            </a:extLst>
          </p:cNvPr>
          <p:cNvGrpSpPr/>
          <p:nvPr/>
        </p:nvGrpSpPr>
        <p:grpSpPr>
          <a:xfrm>
            <a:off x="5060518" y="3352800"/>
            <a:ext cx="1709449" cy="1205046"/>
            <a:chOff x="5060518" y="3429000"/>
            <a:chExt cx="1709449" cy="1205046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D37B701C-DD09-440D-9A4E-FC5ECF56A237}"/>
                </a:ext>
              </a:extLst>
            </p:cNvPr>
            <p:cNvSpPr/>
            <p:nvPr/>
          </p:nvSpPr>
          <p:spPr>
            <a:xfrm>
              <a:off x="5060518" y="3429000"/>
              <a:ext cx="1709449" cy="1205046"/>
            </a:xfrm>
            <a:prstGeom prst="roundRect">
              <a:avLst>
                <a:gd name="adj" fmla="val 10000"/>
              </a:avLst>
            </a:prstGeom>
            <a:noFill/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200" b="1">
                <a:solidFill>
                  <a:srgbClr val="365F91"/>
                </a:solidFill>
                <a:latin typeface="+mn-lt"/>
              </a:endParaRPr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7AEAD43A-AB12-4596-90B1-A9FB4317B70E}"/>
                </a:ext>
              </a:extLst>
            </p:cNvPr>
            <p:cNvSpPr/>
            <p:nvPr/>
          </p:nvSpPr>
          <p:spPr>
            <a:xfrm>
              <a:off x="5172225" y="4278436"/>
              <a:ext cx="1486035" cy="276999"/>
            </a:xfrm>
            <a:prstGeom prst="roundRect">
              <a:avLst>
                <a:gd name="adj" fmla="val 10000"/>
              </a:avLst>
            </a:prstGeom>
            <a:solidFill>
              <a:srgbClr val="2F5066"/>
            </a:solidFill>
            <a:ln w="28575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</a:rPr>
                <a:t>OptGen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23CFCC6A-F3C5-4893-9BDB-4F5742876B76}"/>
                </a:ext>
              </a:extLst>
            </p:cNvPr>
            <p:cNvSpPr/>
            <p:nvPr/>
          </p:nvSpPr>
          <p:spPr>
            <a:xfrm>
              <a:off x="5112842" y="3502252"/>
              <a:ext cx="1150433" cy="683355"/>
            </a:xfrm>
            <a:prstGeom prst="roundRect">
              <a:avLst>
                <a:gd name="adj" fmla="val 10000"/>
              </a:avLst>
            </a:prstGeom>
            <a:noFill/>
            <a:ln w="19050" cap="flat" cmpd="sng" algn="ctr">
              <a:noFill/>
              <a:prstDash val="solid"/>
            </a:ln>
            <a:effectLst/>
          </p:spPr>
          <p:txBody>
            <a:bodyPr spcFirstLastPara="0" vert="horz" wrap="square" lIns="38100" tIns="38100" rIns="38100" bIns="38100" numCol="1" spcCol="1270" anchor="t" anchorCtr="0">
              <a:noAutofit/>
            </a:bodyPr>
            <a:lstStyle/>
            <a:p>
              <a:pPr algn="l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anose="020F0502020204030204" pitchFamily="34" charset="0"/>
                </a:rPr>
                <a:t>Planejamento</a:t>
              </a: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anose="020F0502020204030204" pitchFamily="34" charset="0"/>
                </a:rPr>
                <a:t> da </a:t>
              </a:r>
              <a:r>
                <a:rPr lang="en-US" sz="12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cs typeface="Calibri" panose="020F0502020204030204" pitchFamily="34" charset="0"/>
                </a:rPr>
                <a:t>expansão</a:t>
              </a:r>
              <a:endPara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endParaRPr>
            </a:p>
          </p:txBody>
        </p:sp>
        <p:pic>
          <p:nvPicPr>
            <p:cNvPr id="148" name="Graphic 147" descr="Bar graph with upward trend">
              <a:extLst>
                <a:ext uri="{FF2B5EF4-FFF2-40B4-BE49-F238E27FC236}">
                  <a16:creationId xmlns:a16="http://schemas.microsoft.com/office/drawing/2014/main" id="{E1A7CC94-BAF3-4B05-83BA-65811985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02179" y="3617129"/>
              <a:ext cx="453600" cy="453600"/>
            </a:xfrm>
            <a:prstGeom prst="rect">
              <a:avLst/>
            </a:prstGeom>
          </p:spPr>
        </p:pic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49F250A-7CA3-4426-BE40-7BD57F2BB4CC}"/>
              </a:ext>
            </a:extLst>
          </p:cNvPr>
          <p:cNvSpPr/>
          <p:nvPr/>
        </p:nvSpPr>
        <p:spPr>
          <a:xfrm>
            <a:off x="6119237" y="1877091"/>
            <a:ext cx="1195963" cy="503955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Electrificação</a:t>
            </a:r>
            <a:r>
              <a:rPr lang="en-US" kern="0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 da </a:t>
            </a: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economia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63906842-644F-4F44-BD8D-FA125D2E0130}"/>
              </a:ext>
            </a:extLst>
          </p:cNvPr>
          <p:cNvCxnSpPr>
            <a:cxnSpLocks/>
            <a:endCxn id="110" idx="0"/>
          </p:cNvCxnSpPr>
          <p:nvPr/>
        </p:nvCxnSpPr>
        <p:spPr bwMode="auto">
          <a:xfrm rot="5400000">
            <a:off x="5836817" y="2467997"/>
            <a:ext cx="963229" cy="806376"/>
          </a:xfrm>
          <a:prstGeom prst="bentConnector3">
            <a:avLst>
              <a:gd name="adj1" fmla="val 49011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41375B5A-07F0-478E-9C62-BA4D7C6B73AD}"/>
              </a:ext>
            </a:extLst>
          </p:cNvPr>
          <p:cNvSpPr/>
          <p:nvPr/>
        </p:nvSpPr>
        <p:spPr>
          <a:xfrm>
            <a:off x="3387107" y="5875831"/>
            <a:ext cx="1195963" cy="45464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Geração</a:t>
            </a:r>
            <a:r>
              <a:rPr lang="en-US" kern="0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Distribuída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607DFB66-65BF-476E-885F-D0CFC5E5B88E}"/>
              </a:ext>
            </a:extLst>
          </p:cNvPr>
          <p:cNvSpPr txBox="1">
            <a:spLocks/>
          </p:cNvSpPr>
          <p:nvPr/>
        </p:nvSpPr>
        <p:spPr>
          <a:xfrm>
            <a:off x="363184" y="1150807"/>
            <a:ext cx="11465632" cy="41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eaLnBrk="1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defRPr>
            </a:lvl1pPr>
            <a:lvl2pPr marL="628650" indent="-217488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eaLnBrk="1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latin typeface="+mn-lt"/>
              </a:defRPr>
            </a:lvl9pPr>
          </a:lstStyle>
          <a:p>
            <a:pPr marL="0" indent="0">
              <a:buNone/>
            </a:pPr>
            <a:r>
              <a:rPr lang="en-US" b="0" dirty="0"/>
              <a:t>The methodology used to generate the expansion scenarios is summarized below.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93583E-AC45-4CE8-960E-BD4724029C8A}"/>
              </a:ext>
            </a:extLst>
          </p:cNvPr>
          <p:cNvCxnSpPr>
            <a:stCxn id="78" idx="0"/>
            <a:endCxn id="128" idx="2"/>
          </p:cNvCxnSpPr>
          <p:nvPr/>
        </p:nvCxnSpPr>
        <p:spPr bwMode="auto">
          <a:xfrm flipV="1">
            <a:off x="3985089" y="5621952"/>
            <a:ext cx="0" cy="25387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1E464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12486F8-BD67-43C4-BCC6-60FB7B948042}"/>
              </a:ext>
            </a:extLst>
          </p:cNvPr>
          <p:cNvCxnSpPr>
            <a:cxnSpLocks/>
            <a:stCxn id="143" idx="0"/>
            <a:endCxn id="119" idx="2"/>
          </p:cNvCxnSpPr>
          <p:nvPr/>
        </p:nvCxnSpPr>
        <p:spPr bwMode="auto">
          <a:xfrm flipH="1" flipV="1">
            <a:off x="9524999" y="3124200"/>
            <a:ext cx="1" cy="22860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1E4649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A5354FF-5CFC-41D5-9B12-033CC4CAEE48}"/>
              </a:ext>
            </a:extLst>
          </p:cNvPr>
          <p:cNvCxnSpPr>
            <a:cxnSpLocks/>
            <a:stCxn id="143" idx="2"/>
            <a:endCxn id="118" idx="0"/>
          </p:cNvCxnSpPr>
          <p:nvPr/>
        </p:nvCxnSpPr>
        <p:spPr bwMode="auto">
          <a:xfrm rot="16200000" flipH="1">
            <a:off x="9668223" y="4414623"/>
            <a:ext cx="471354" cy="75780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BBE0E3">
                <a:lumMod val="25000"/>
              </a:srgbClr>
            </a:solidFill>
            <a:prstDash val="solid"/>
            <a:headEnd type="none" w="med" len="med"/>
            <a:tailEnd type="triangle"/>
          </a:ln>
          <a:effectLst/>
        </p:spPr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5161FAC-E71F-4ADD-98B1-BAAACBB04481}"/>
              </a:ext>
            </a:extLst>
          </p:cNvPr>
          <p:cNvSpPr/>
          <p:nvPr/>
        </p:nvSpPr>
        <p:spPr>
          <a:xfrm>
            <a:off x="6036284" y="5287184"/>
            <a:ext cx="1195963" cy="454649"/>
          </a:xfrm>
          <a:prstGeom prst="roundRect">
            <a:avLst>
              <a:gd name="adj" fmla="val 10000"/>
            </a:avLst>
          </a:prstGeom>
          <a:solidFill>
            <a:srgbClr val="FFFFFF">
              <a:lumMod val="95000"/>
            </a:srgbClr>
          </a:solidFill>
          <a:ln w="19050" cap="flat" cmpd="sng" algn="ctr">
            <a:noFill/>
            <a:prstDash val="solid"/>
          </a:ln>
          <a:effectLst/>
        </p:spPr>
        <p:txBody>
          <a:bodyPr spcFirstLastPara="0" vert="horz" wrap="square" lIns="38100" tIns="38100" rIns="38100" bIns="38100" numCol="1" spcCol="1270" anchor="t" anchorCtr="0"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UHR, </a:t>
            </a: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demais</a:t>
            </a:r>
            <a:r>
              <a:rPr lang="en-US" kern="0" dirty="0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kern="0" dirty="0" err="1">
                <a:solidFill>
                  <a:srgbClr val="2F5066"/>
                </a:solidFill>
                <a:latin typeface="+mn-lt"/>
                <a:cs typeface="Calibri" panose="020F0502020204030204" pitchFamily="34" charset="0"/>
              </a:rPr>
              <a:t>candidatos</a:t>
            </a:r>
            <a:endParaRPr kumimoji="0" lang="en-US" sz="1200" b="1" i="0" u="none" strike="noStrike" kern="0" cap="none" spc="0" normalizeH="0" baseline="0" dirty="0">
              <a:ln>
                <a:noFill/>
              </a:ln>
              <a:solidFill>
                <a:srgbClr val="2F5066"/>
              </a:solidFill>
              <a:effectLst/>
              <a:uLnTx/>
              <a:uFillTx/>
              <a:latin typeface="+mn-lt"/>
              <a:cs typeface="Calibri" panose="020F050202020403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5B76576-67E5-4D67-AF4F-C6EEEF5921E3}"/>
              </a:ext>
            </a:extLst>
          </p:cNvPr>
          <p:cNvCxnSpPr>
            <a:cxnSpLocks/>
            <a:stCxn id="72" idx="0"/>
          </p:cNvCxnSpPr>
          <p:nvPr/>
        </p:nvCxnSpPr>
        <p:spPr bwMode="auto">
          <a:xfrm flipV="1">
            <a:off x="6634266" y="4555435"/>
            <a:ext cx="0" cy="731749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1E4649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53750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CD181A0-4638-46F1-8309-6ED228F2C58E}"/>
              </a:ext>
            </a:extLst>
          </p:cNvPr>
          <p:cNvCxnSpPr>
            <a:cxnSpLocks/>
            <a:stCxn id="20" idx="3"/>
            <a:endCxn id="22" idx="3"/>
          </p:cNvCxnSpPr>
          <p:nvPr/>
        </p:nvCxnSpPr>
        <p:spPr bwMode="auto">
          <a:xfrm>
            <a:off x="11210580" y="4122969"/>
            <a:ext cx="12700" cy="1478149"/>
          </a:xfrm>
          <a:prstGeom prst="curvedConnector3">
            <a:avLst>
              <a:gd name="adj1" fmla="val 1800000"/>
            </a:avLst>
          </a:prstGeom>
          <a:solidFill>
            <a:schemeClr val="bg1"/>
          </a:solidFill>
          <a:ln w="98425" cap="flat" cmpd="sng" algn="ctr">
            <a:solidFill>
              <a:srgbClr val="BFBFBF">
                <a:alpha val="6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2896CB6D-5AA5-4395-A9D0-2893FEDAE6DE}"/>
              </a:ext>
            </a:extLst>
          </p:cNvPr>
          <p:cNvCxnSpPr>
            <a:stCxn id="18" idx="1"/>
          </p:cNvCxnSpPr>
          <p:nvPr/>
        </p:nvCxnSpPr>
        <p:spPr bwMode="auto">
          <a:xfrm rot="10800000" flipV="1">
            <a:off x="7187220" y="2644819"/>
            <a:ext cx="12700" cy="1562273"/>
          </a:xfrm>
          <a:prstGeom prst="curvedConnector4">
            <a:avLst>
              <a:gd name="adj1" fmla="val 3600000"/>
              <a:gd name="adj2" fmla="val 92027"/>
            </a:avLst>
          </a:prstGeom>
          <a:solidFill>
            <a:schemeClr val="bg1"/>
          </a:solidFill>
          <a:ln w="98425" cap="flat" cmpd="sng" algn="ctr">
            <a:solidFill>
              <a:srgbClr val="BFBFBF">
                <a:alpha val="60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A48463-A2A5-4E85-9077-E01F40B3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 para o planejamento da expansão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1CF74-EC44-455A-B6A4-403CBA86FF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400" dirty="0"/>
              <a:t>Até 2026, a expansão segue os Planos Mensais de Operação do Operador Nacional do Sistema (ONS), que inclui as usinas existentes e aquelas em construção com energia contratada. A provável Data de Operação Comercial (COD) é estimada pela PSR.
A expansão de curto prazo também considera projetos definidos no PDE da EPE (entrada em operação entre 2026 e 2031).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400" dirty="0"/>
              <a:t>Lei 14182/2021 (UTE GN  e PCH)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400" dirty="0"/>
              <a:t>A partir de 2027, a nova oferta é selecionada para minimizar custos, considerando que a carga total dos consumidores (mercado livre e regulamentado) deve estar 100% coberta por certificados de garantia física dos projetos.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7E5A641-0D3B-4A5C-AD49-BE64AD6DB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640915" cy="5484812"/>
          </a:xfrm>
        </p:spPr>
        <p:txBody>
          <a:bodyPr/>
          <a:lstStyle/>
          <a:p>
            <a:pPr marL="285750" indent="-285750"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400" dirty="0"/>
              <a:t>O plano também considera a quantidade de garantia física que deve ser contratada através de leilões de reserva para uma oferta confiável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9FBE1-47C4-4C92-A91B-267023AB44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31</a:t>
            </a:fld>
            <a:endParaRPr lang="pt-BR" noProof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31213D-8868-410D-8DC8-C1B339A03373}"/>
              </a:ext>
            </a:extLst>
          </p:cNvPr>
          <p:cNvSpPr/>
          <p:nvPr/>
        </p:nvSpPr>
        <p:spPr bwMode="auto">
          <a:xfrm>
            <a:off x="2739131" y="4381370"/>
            <a:ext cx="3204469" cy="1692146"/>
          </a:xfrm>
          <a:prstGeom prst="roundRect">
            <a:avLst/>
          </a:prstGeom>
          <a:solidFill>
            <a:srgbClr val="2F5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600" dirty="0">
                <a:solidFill>
                  <a:schemeClr val="bg1"/>
                </a:solidFill>
                <a:latin typeface="+mn-lt"/>
              </a:rPr>
              <a:t>Conjunto de dados G&amp;T
</a:t>
            </a:r>
            <a:endParaRPr lang="en-US" sz="500" dirty="0">
              <a:solidFill>
                <a:schemeClr val="bg1"/>
              </a:solidFill>
              <a:latin typeface="+mn-l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400" b="0" kern="0" dirty="0">
                <a:solidFill>
                  <a:schemeClr val="bg1"/>
                </a:solidFill>
                <a:latin typeface="+mn-lt"/>
              </a:rPr>
              <a:t>Base de dados de candidatos da PSR 
Análise crítica da data de entrada de cada projeto em construção</a:t>
            </a:r>
            <a:endParaRPr lang="en-US" sz="1400" b="0" kern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5C84E5-8117-45D1-823A-1DC2C91053FF}"/>
              </a:ext>
            </a:extLst>
          </p:cNvPr>
          <p:cNvGrpSpPr/>
          <p:nvPr/>
        </p:nvGrpSpPr>
        <p:grpSpPr>
          <a:xfrm>
            <a:off x="533400" y="4358886"/>
            <a:ext cx="1517759" cy="1737114"/>
            <a:chOff x="533400" y="4358886"/>
            <a:chExt cx="1517759" cy="173711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6E59ECE-81A0-495B-A3FC-27D0E2D181F3}"/>
                </a:ext>
              </a:extLst>
            </p:cNvPr>
            <p:cNvSpPr/>
            <p:nvPr/>
          </p:nvSpPr>
          <p:spPr bwMode="auto">
            <a:xfrm>
              <a:off x="533400" y="4358886"/>
              <a:ext cx="1517759" cy="609600"/>
            </a:xfrm>
            <a:prstGeom prst="roundRect">
              <a:avLst/>
            </a:prstGeom>
            <a:solidFill>
              <a:srgbClr val="2F50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+mn-lt"/>
                </a:rPr>
                <a:t>ONS</a:t>
              </a:r>
              <a:br>
                <a:rPr lang="pt-BR" sz="1400" dirty="0">
                  <a:solidFill>
                    <a:schemeClr val="bg1"/>
                  </a:solidFill>
                  <a:latin typeface="+mn-lt"/>
                </a:rPr>
              </a:br>
              <a:r>
                <a:rPr lang="pt-BR" sz="1400" dirty="0">
                  <a:solidFill>
                    <a:schemeClr val="bg1"/>
                  </a:solidFill>
                  <a:latin typeface="+mn-lt"/>
                </a:rPr>
                <a:t>PMO</a:t>
              </a: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B42CE9E-0593-4442-BC86-95D824F4C914}"/>
                </a:ext>
              </a:extLst>
            </p:cNvPr>
            <p:cNvSpPr/>
            <p:nvPr/>
          </p:nvSpPr>
          <p:spPr bwMode="auto">
            <a:xfrm>
              <a:off x="533400" y="5486400"/>
              <a:ext cx="1517758" cy="609600"/>
            </a:xfrm>
            <a:prstGeom prst="roundRect">
              <a:avLst/>
            </a:prstGeom>
            <a:solidFill>
              <a:srgbClr val="2F50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pt-BR" sz="1400" dirty="0">
                  <a:solidFill>
                    <a:schemeClr val="bg1"/>
                  </a:solidFill>
                  <a:latin typeface="+mn-lt"/>
                </a:rPr>
                <a:t>EPE 
Plano Decenal</a:t>
              </a: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2BCEAB5-A8D1-416B-AC58-39C1C6B73B77}"/>
                </a:ext>
              </a:extLst>
            </p:cNvPr>
            <p:cNvGrpSpPr/>
            <p:nvPr/>
          </p:nvGrpSpPr>
          <p:grpSpPr>
            <a:xfrm>
              <a:off x="1121741" y="5056904"/>
              <a:ext cx="341077" cy="341077"/>
              <a:chOff x="1050247" y="1035377"/>
              <a:chExt cx="341077" cy="341077"/>
            </a:xfrm>
            <a:solidFill>
              <a:schemeClr val="bg1">
                <a:lumMod val="75000"/>
              </a:schemeClr>
            </a:solidFill>
            <a:effectLst/>
          </p:grpSpPr>
          <p:sp>
            <p:nvSpPr>
              <p:cNvPr id="9" name="Plus Sign 8">
                <a:extLst>
                  <a:ext uri="{FF2B5EF4-FFF2-40B4-BE49-F238E27FC236}">
                    <a16:creationId xmlns:a16="http://schemas.microsoft.com/office/drawing/2014/main" id="{056A8A75-99D6-497E-B6A6-5211DEA3154D}"/>
                  </a:ext>
                </a:extLst>
              </p:cNvPr>
              <p:cNvSpPr/>
              <p:nvPr/>
            </p:nvSpPr>
            <p:spPr>
              <a:xfrm>
                <a:off x="1050247" y="1035377"/>
                <a:ext cx="341077" cy="341077"/>
              </a:xfrm>
              <a:prstGeom prst="mathPlus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Plus Sign 4">
                <a:extLst>
                  <a:ext uri="{FF2B5EF4-FFF2-40B4-BE49-F238E27FC236}">
                    <a16:creationId xmlns:a16="http://schemas.microsoft.com/office/drawing/2014/main" id="{C1802796-9E0E-46C8-A6FA-3A73AD748ADF}"/>
                  </a:ext>
                </a:extLst>
              </p:cNvPr>
              <p:cNvSpPr txBox="1"/>
              <p:nvPr/>
            </p:nvSpPr>
            <p:spPr>
              <a:xfrm>
                <a:off x="1095457" y="1165805"/>
                <a:ext cx="250657" cy="80221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500" kern="12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C422CF-E35D-4F8F-B892-EA9625DC2A8C}"/>
              </a:ext>
            </a:extLst>
          </p:cNvPr>
          <p:cNvGrpSpPr/>
          <p:nvPr/>
        </p:nvGrpSpPr>
        <p:grpSpPr>
          <a:xfrm>
            <a:off x="2224605" y="5113750"/>
            <a:ext cx="341080" cy="227386"/>
            <a:chOff x="1759291" y="1092222"/>
            <a:chExt cx="341080" cy="227386"/>
          </a:xfrm>
          <a:solidFill>
            <a:schemeClr val="bg1">
              <a:lumMod val="75000"/>
            </a:schemeClr>
          </a:solidFill>
          <a:effectLst/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5450D73-FAC1-452B-AEF0-1929377829B8}"/>
                </a:ext>
              </a:extLst>
            </p:cNvPr>
            <p:cNvSpPr/>
            <p:nvPr/>
          </p:nvSpPr>
          <p:spPr>
            <a:xfrm>
              <a:off x="1759291" y="1092222"/>
              <a:ext cx="341080" cy="22738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Right 6">
              <a:extLst>
                <a:ext uri="{FF2B5EF4-FFF2-40B4-BE49-F238E27FC236}">
                  <a16:creationId xmlns:a16="http://schemas.microsoft.com/office/drawing/2014/main" id="{D896918B-539F-4305-B1D9-C24B03E78D02}"/>
                </a:ext>
              </a:extLst>
            </p:cNvPr>
            <p:cNvSpPr txBox="1"/>
            <p:nvPr/>
          </p:nvSpPr>
          <p:spPr>
            <a:xfrm>
              <a:off x="1759291" y="1137699"/>
              <a:ext cx="272864" cy="13643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90F9F6E-418C-4AF5-99C6-DDAA9B1E6267}"/>
              </a:ext>
            </a:extLst>
          </p:cNvPr>
          <p:cNvSpPr/>
          <p:nvPr/>
        </p:nvSpPr>
        <p:spPr bwMode="auto">
          <a:xfrm>
            <a:off x="7187220" y="1981200"/>
            <a:ext cx="4023360" cy="1327239"/>
          </a:xfrm>
          <a:prstGeom prst="roundRect">
            <a:avLst/>
          </a:prstGeom>
          <a:solidFill>
            <a:srgbClr val="2F5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0">
                <a:solidFill>
                  <a:schemeClr val="bg1"/>
                </a:solidFill>
                <a:latin typeface="+mj-lt"/>
              </a:rPr>
              <a:t>Projeção de Demanda
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43CF2854-14C6-4DAE-9B1B-3508F42766B4}"/>
              </a:ext>
            </a:extLst>
          </p:cNvPr>
          <p:cNvSpPr/>
          <p:nvPr/>
        </p:nvSpPr>
        <p:spPr bwMode="auto">
          <a:xfrm>
            <a:off x="7315067" y="2362200"/>
            <a:ext cx="3767667" cy="838200"/>
          </a:xfrm>
          <a:prstGeom prst="round2SameRect">
            <a:avLst>
              <a:gd name="adj1" fmla="val 0"/>
              <a:gd name="adj2" fmla="val 1579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buClr>
                <a:srgbClr val="2F5066"/>
              </a:buClr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Estimativa de elasticidade do PIB  
Projeção do PIB
Crescimento demográfico
Eficiência energética
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004596-C0F9-4A60-993B-408E77BF8CC0}"/>
              </a:ext>
            </a:extLst>
          </p:cNvPr>
          <p:cNvSpPr/>
          <p:nvPr/>
        </p:nvSpPr>
        <p:spPr bwMode="auto">
          <a:xfrm>
            <a:off x="7187220" y="3459349"/>
            <a:ext cx="4023360" cy="1327239"/>
          </a:xfrm>
          <a:prstGeom prst="roundRect">
            <a:avLst/>
          </a:prstGeom>
          <a:solidFill>
            <a:srgbClr val="2F5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0">
                <a:solidFill>
                  <a:schemeClr val="bg1"/>
                </a:solidFill>
                <a:latin typeface="+mj-lt"/>
              </a:rPr>
              <a:t>Expansão da G&amp;T
</a:t>
            </a:r>
            <a:endParaRPr lang="en-U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3596E334-FCD9-40FF-BA71-2F0F78F50A56}"/>
              </a:ext>
            </a:extLst>
          </p:cNvPr>
          <p:cNvSpPr/>
          <p:nvPr/>
        </p:nvSpPr>
        <p:spPr bwMode="auto">
          <a:xfrm>
            <a:off x="7315067" y="3840349"/>
            <a:ext cx="3767667" cy="838200"/>
          </a:xfrm>
          <a:prstGeom prst="round2SameRect">
            <a:avLst>
              <a:gd name="adj1" fmla="val 0"/>
              <a:gd name="adj2" fmla="val 1579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  <a:tabLst>
                <a:tab pos="1371600" algn="l"/>
              </a:tabLst>
            </a:pPr>
            <a:r>
              <a:rPr lang="pt-BR" b="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Necessidades de energia de reserva
Novos projetos do ACR
Novos projetos do ACL
Expansão da transmissão</a:t>
            </a:r>
            <a:endParaRPr lang="en-US" sz="1200" b="0" kern="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6B5B377-3DBF-497D-9673-206141C7D67D}"/>
              </a:ext>
            </a:extLst>
          </p:cNvPr>
          <p:cNvSpPr/>
          <p:nvPr/>
        </p:nvSpPr>
        <p:spPr bwMode="auto">
          <a:xfrm>
            <a:off x="7187220" y="4937498"/>
            <a:ext cx="4023360" cy="1327239"/>
          </a:xfrm>
          <a:prstGeom prst="roundRect">
            <a:avLst/>
          </a:prstGeom>
          <a:solidFill>
            <a:srgbClr val="2F5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b="0">
                <a:solidFill>
                  <a:schemeClr val="bg1"/>
                </a:solidFill>
                <a:latin typeface="+mj-lt"/>
              </a:rPr>
              <a:t>Simulação de mercado
</a:t>
            </a:r>
            <a:endParaRPr lang="en-U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CC3A3227-69B9-4D22-A2D1-03CDB8712018}"/>
              </a:ext>
            </a:extLst>
          </p:cNvPr>
          <p:cNvSpPr/>
          <p:nvPr/>
        </p:nvSpPr>
        <p:spPr bwMode="auto">
          <a:xfrm>
            <a:off x="7315067" y="5318498"/>
            <a:ext cx="3767667" cy="838200"/>
          </a:xfrm>
          <a:prstGeom prst="round2SameRect">
            <a:avLst>
              <a:gd name="adj1" fmla="val 0"/>
              <a:gd name="adj2" fmla="val 1579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1450" indent="-171450" algn="l">
              <a:buClr>
                <a:srgbClr val="2F5066"/>
              </a:buClr>
              <a:buFont typeface="Arial" panose="020B0604020202020204" pitchFamily="34" charset="0"/>
              <a:buChar char="•"/>
            </a:pPr>
            <a:r>
              <a:rPr lang="pt-BR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Incerteza de vazões e produção renovável
Critérios de aversão ao risco
Os resultados do modelo SDDP incluem custos, geração, PLD, emissões e outros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646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90D167-124B-499F-A119-36AA3E49B7C9}"/>
              </a:ext>
            </a:extLst>
          </p:cNvPr>
          <p:cNvSpPr/>
          <p:nvPr/>
        </p:nvSpPr>
        <p:spPr bwMode="auto">
          <a:xfrm>
            <a:off x="414528" y="3070903"/>
            <a:ext cx="3243072" cy="441155"/>
          </a:xfrm>
          <a:prstGeom prst="roundRect">
            <a:avLst>
              <a:gd name="adj" fmla="val 38667"/>
            </a:avLst>
          </a:prstGeom>
          <a:solidFill>
            <a:srgbClr val="2F50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pt-BR" sz="1800" b="0" dirty="0">
                <a:solidFill>
                  <a:schemeClr val="bg1"/>
                </a:solidFill>
                <a:latin typeface="+mj-lt"/>
              </a:rPr>
              <a:t>1 – Expansão Econômica (EE)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6A8FA49-C485-4B42-BA04-8626B8E2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z="2600" b="0" i="0" u="none" strike="noStrike" kern="0" cap="none" spc="0" normalizeH="0" baseline="0" dirty="0">
                <a:ln>
                  <a:noFill/>
                </a:ln>
                <a:solidFill>
                  <a:srgbClr val="2F5066"/>
                </a:solidFill>
                <a:effectLst/>
                <a:uLnTx/>
                <a:uFillTx/>
                <a:latin typeface="Myriad Pro Black"/>
                <a:ea typeface="+mj-ea"/>
                <a:cs typeface="+mj-cs"/>
              </a:rPr>
              <a:t>Cenários de expansão avaliados até 2050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923C4E-D609-4139-A5CB-A0158840E0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32</a:t>
            </a:fld>
            <a:endParaRPr lang="pt-BR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ABC23-0528-47D0-BC60-BC55B73A0E07}"/>
              </a:ext>
            </a:extLst>
          </p:cNvPr>
          <p:cNvSpPr txBox="1"/>
          <p:nvPr/>
        </p:nvSpPr>
        <p:spPr>
          <a:xfrm>
            <a:off x="427591" y="3648549"/>
            <a:ext cx="3230009" cy="172118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noAutofit/>
          </a:bodyPr>
          <a:lstStyle/>
          <a:p>
            <a:pPr algn="l"/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Continuação da política atual</a:t>
            </a:r>
          </a:p>
          <a:p>
            <a:pPr algn="l"/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Expansão UHR: </a:t>
            </a:r>
            <a:r>
              <a:rPr lang="pt-BR" sz="2000" dirty="0">
                <a:solidFill>
                  <a:srgbClr val="0066FF"/>
                </a:solidFill>
                <a:latin typeface="+mn-lt"/>
              </a:rPr>
              <a:t>1,5 GW</a:t>
            </a:r>
            <a:r>
              <a:rPr lang="pt-BR" sz="2000" b="0" dirty="0">
                <a:solidFill>
                  <a:srgbClr val="0066FF"/>
                </a:solidFill>
                <a:latin typeface="+mn-lt"/>
              </a:rPr>
              <a:t> </a:t>
            </a:r>
            <a:endParaRPr lang="en-US" sz="1300" b="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34E9CB-A9F3-4A6B-B300-BA0AA8248B0E}"/>
              </a:ext>
            </a:extLst>
          </p:cNvPr>
          <p:cNvSpPr txBox="1"/>
          <p:nvPr/>
        </p:nvSpPr>
        <p:spPr>
          <a:xfrm>
            <a:off x="4686138" y="2161451"/>
            <a:ext cx="5905662" cy="827779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noAutofit/>
          </a:bodyPr>
          <a:lstStyle/>
          <a:p>
            <a:pPr algn="l"/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Desconsidera a Lei 14182/2021, como a adição de 8 GW de usinas térmicas a gás, nova capacidade de pequenas usinas hidrelétricas e a possível prorrogação de contratos da </a:t>
            </a:r>
            <a:r>
              <a:rPr lang="pt-BR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Proinfa</a:t>
            </a:r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.</a:t>
            </a:r>
          </a:p>
          <a:p>
            <a:pPr algn="l"/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Expansão UHR: </a:t>
            </a:r>
            <a:r>
              <a:rPr lang="pt-BR" sz="2000" dirty="0">
                <a:solidFill>
                  <a:srgbClr val="0066FF"/>
                </a:solidFill>
                <a:latin typeface="+mn-lt"/>
              </a:rPr>
              <a:t>6,0 GW</a:t>
            </a:r>
            <a:endParaRPr lang="en-US" sz="1600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07F227-1260-490B-8F4D-D5531FDA5E8B}"/>
              </a:ext>
            </a:extLst>
          </p:cNvPr>
          <p:cNvSpPr txBox="1"/>
          <p:nvPr/>
        </p:nvSpPr>
        <p:spPr>
          <a:xfrm>
            <a:off x="4686138" y="5273646"/>
            <a:ext cx="5905662" cy="64460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noAutofit/>
          </a:bodyPr>
          <a:lstStyle/>
          <a:p>
            <a:pPr algn="l"/>
            <a:r>
              <a:rPr lang="pt-BR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Considera zero emissões até 2050 pelo descomissionamento das térmicas atuais ao términos de seus contratos e expansão com fontes renováveis</a:t>
            </a:r>
          </a:p>
          <a:p>
            <a:pPr algn="l"/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Expansão UHR: </a:t>
            </a:r>
            <a:r>
              <a:rPr lang="pt-BR" sz="2000" dirty="0">
                <a:solidFill>
                  <a:srgbClr val="0066FF"/>
                </a:solidFill>
                <a:latin typeface="+mn-lt"/>
              </a:rPr>
              <a:t>10,0 GW</a:t>
            </a:r>
            <a:endParaRPr lang="en-US" sz="16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0109B2A-B090-4F70-83AF-7B95C72426C2}"/>
              </a:ext>
            </a:extLst>
          </p:cNvPr>
          <p:cNvSpPr/>
          <p:nvPr/>
        </p:nvSpPr>
        <p:spPr bwMode="auto">
          <a:xfrm>
            <a:off x="4751728" y="1524000"/>
            <a:ext cx="4620872" cy="539187"/>
          </a:xfrm>
          <a:prstGeom prst="roundRect">
            <a:avLst>
              <a:gd name="adj" fmla="val 38667"/>
            </a:avLst>
          </a:prstGeom>
          <a:solidFill>
            <a:srgbClr val="4B7F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1440" algn="l">
              <a:spcAft>
                <a:spcPts val="0"/>
              </a:spcAft>
            </a:pPr>
            <a:r>
              <a:rPr lang="pt-BR" sz="1800" b="0">
                <a:solidFill>
                  <a:schemeClr val="bg1"/>
                </a:solidFill>
                <a:latin typeface="+mj-lt"/>
              </a:rPr>
              <a:t>2 – Desconsidera a Lei 14182/2021</a:t>
            </a:r>
            <a:endParaRPr kumimoji="0" lang="pt-B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ED8E6DC-473D-4476-9D94-E1ABC1E6319E}"/>
              </a:ext>
            </a:extLst>
          </p:cNvPr>
          <p:cNvSpPr/>
          <p:nvPr/>
        </p:nvSpPr>
        <p:spPr bwMode="auto">
          <a:xfrm>
            <a:off x="4810722" y="4610004"/>
            <a:ext cx="4620872" cy="539188"/>
          </a:xfrm>
          <a:prstGeom prst="roundRect">
            <a:avLst>
              <a:gd name="adj" fmla="val 38667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91440" algn="l">
              <a:spcAft>
                <a:spcPts val="0"/>
              </a:spcAft>
            </a:pPr>
            <a:r>
              <a:rPr lang="pt-BR" sz="1800" b="0" dirty="0">
                <a:solidFill>
                  <a:schemeClr val="bg1"/>
                </a:solidFill>
                <a:latin typeface="+mj-lt"/>
              </a:rPr>
              <a:t>3 - Descarbonização do sistema elétrico</a:t>
            </a:r>
            <a:endParaRPr lang="en-US" sz="1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A2FEF5C-3981-468B-8182-2D62845B5FC9}"/>
              </a:ext>
            </a:extLst>
          </p:cNvPr>
          <p:cNvSpPr/>
          <p:nvPr/>
        </p:nvSpPr>
        <p:spPr bwMode="auto">
          <a:xfrm>
            <a:off x="303540" y="2979463"/>
            <a:ext cx="3506459" cy="640080"/>
          </a:xfrm>
          <a:prstGeom prst="roundRect">
            <a:avLst>
              <a:gd name="adj" fmla="val 38667"/>
            </a:avLst>
          </a:prstGeom>
          <a:noFill/>
          <a:ln w="381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600" b="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BD732D2-186C-490A-B019-16CCBFF546B9}"/>
              </a:ext>
            </a:extLst>
          </p:cNvPr>
          <p:cNvCxnSpPr>
            <a:cxnSpLocks/>
            <a:endCxn id="30" idx="1"/>
          </p:cNvCxnSpPr>
          <p:nvPr/>
        </p:nvCxnSpPr>
        <p:spPr bwMode="auto">
          <a:xfrm rot="5400000" flipH="1" flipV="1">
            <a:off x="3541389" y="1958915"/>
            <a:ext cx="1375660" cy="1045018"/>
          </a:xfrm>
          <a:prstGeom prst="curvedConnector2">
            <a:avLst/>
          </a:prstGeom>
          <a:solidFill>
            <a:schemeClr val="bg1"/>
          </a:solidFill>
          <a:ln w="19050" cap="flat" cmpd="sng" algn="ctr">
            <a:solidFill>
              <a:srgbClr val="4B7FA3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E2C56172-4802-4000-BBB9-C6A7D363882D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rot="16200000" flipH="1">
            <a:off x="3549638" y="3618514"/>
            <a:ext cx="1400950" cy="1121218"/>
          </a:xfrm>
          <a:prstGeom prst="curvedConnector2">
            <a:avLst/>
          </a:prstGeom>
          <a:solidFill>
            <a:schemeClr val="bg1"/>
          </a:solidFill>
          <a:ln w="19050" cap="flat" cmpd="sng" algn="ctr">
            <a:solidFill>
              <a:schemeClr val="accent1"/>
            </a:solidFill>
            <a:prstDash val="solid"/>
            <a:round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3343300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A00F6E0-CC98-FB38-A5AE-93992BF4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398"/>
            <a:ext cx="11353800" cy="55880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/>
              <a:t>Expansão de UHR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0CF4D2-000F-4AAA-B474-84229F0E6B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59634" y="6553201"/>
            <a:ext cx="706967" cy="28416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6AE5E0EC-5632-4DB9-8B53-D9896BFE4A0F}" type="slidenum">
              <a:rPr lang="pt-BR" noProof="0" smtClean="0"/>
              <a:pPr>
                <a:spcAft>
                  <a:spcPts val="600"/>
                </a:spcAft>
                <a:defRPr/>
              </a:pPr>
              <a:t>33</a:t>
            </a:fld>
            <a:endParaRPr lang="pt-BR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E3D1A-C2D6-43E7-B74A-DDE9ADDC0936}"/>
              </a:ext>
            </a:extLst>
          </p:cNvPr>
          <p:cNvSpPr txBox="1"/>
          <p:nvPr/>
        </p:nvSpPr>
        <p:spPr>
          <a:xfrm>
            <a:off x="609600" y="1068388"/>
            <a:ext cx="7086600" cy="15779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pt-BR" sz="1800" dirty="0">
                <a:solidFill>
                  <a:schemeClr val="tx2"/>
                </a:solidFill>
                <a:latin typeface="+mn-lt"/>
              </a:rPr>
              <a:t>Serviços prestados</a:t>
            </a:r>
            <a:endParaRPr lang="pt-BR" sz="1600" dirty="0">
              <a:solidFill>
                <a:schemeClr val="tx2"/>
              </a:solidFill>
              <a:latin typeface="+mn-lt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2"/>
                </a:solidFill>
                <a:latin typeface="+mn-lt"/>
              </a:rPr>
              <a:t>Flexibilidade operativa (favorecendo a integração das fontes solar e eólica)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2"/>
                </a:solidFill>
                <a:latin typeface="+mn-lt"/>
              </a:rPr>
              <a:t>Atendimento a demanda de ponta</a:t>
            </a: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b="0" dirty="0">
                <a:solidFill>
                  <a:schemeClr val="tx2"/>
                </a:solidFill>
                <a:latin typeface="+mn-lt"/>
              </a:rPr>
              <a:t>Reservas operativa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F65A13-3378-4645-BC20-2CF3DABFA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53050"/>
            <a:ext cx="10815241" cy="5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90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7E8D74-F6FF-410F-B3C4-D1073231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Operação</a:t>
            </a:r>
            <a:r>
              <a:rPr lang="en-US" dirty="0"/>
              <a:t> da UHR (2050)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F370CA-91C3-4735-8BEA-8C99676BA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Compensam a variabilidade da produção renovável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Podem substituir UTE GN Flexíveis para atendimento de ponta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Consomem energia de dia (usando excesso de produção renovável) para uso noturno</a:t>
            </a:r>
          </a:p>
          <a:p>
            <a:pPr>
              <a:buClr>
                <a:srgbClr val="1E4649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1600" dirty="0"/>
              <a:t>Exemplo: Dia útil de março para cenário hidrológico =1971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C46F5-8130-4FE2-93FD-BF6E070C9B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34</a:t>
            </a:fld>
            <a:endParaRPr lang="pt-BR" noProof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2966EC-784A-4B80-9089-F9099CAC6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24" y="2887922"/>
            <a:ext cx="10620152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24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6FC8-BB2F-4DFA-BF9B-BAA29454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Reservas operativas: UHR NE 4h em 2050, hidrologia 01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433AB-4908-493D-A4E6-2BBA544C7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35</a:t>
            </a:fld>
            <a:endParaRPr lang="pt-BR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70230-00B2-478B-B051-B652CA906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097280"/>
            <a:ext cx="5108891" cy="2743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890175-4533-468C-9DDC-0D7890EF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97280"/>
            <a:ext cx="5108448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0CC0BB-4860-4457-97F3-B0FA1354D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0" y="3749040"/>
            <a:ext cx="5108891" cy="2743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7CB542-7108-4F77-B003-E90AE7C6C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3749040"/>
            <a:ext cx="5091039" cy="274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8FCA20-5B17-40A4-9A64-F18C8B2A4C39}"/>
              </a:ext>
            </a:extLst>
          </p:cNvPr>
          <p:cNvSpPr txBox="1"/>
          <p:nvPr/>
        </p:nvSpPr>
        <p:spPr>
          <a:xfrm>
            <a:off x="2240005" y="1371601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1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15983E-6CCE-4511-BA4A-B6CFECA92052}"/>
              </a:ext>
            </a:extLst>
          </p:cNvPr>
          <p:cNvSpPr txBox="1"/>
          <p:nvPr/>
        </p:nvSpPr>
        <p:spPr>
          <a:xfrm>
            <a:off x="7620000" y="1371600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2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786871-291B-435D-A0DD-4FED95AB3A80}"/>
              </a:ext>
            </a:extLst>
          </p:cNvPr>
          <p:cNvSpPr txBox="1"/>
          <p:nvPr/>
        </p:nvSpPr>
        <p:spPr>
          <a:xfrm>
            <a:off x="2240005" y="4018281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3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9E5AE5-788E-4AAF-BA80-7EDF23EBB038}"/>
              </a:ext>
            </a:extLst>
          </p:cNvPr>
          <p:cNvSpPr txBox="1"/>
          <p:nvPr/>
        </p:nvSpPr>
        <p:spPr>
          <a:xfrm>
            <a:off x="7619999" y="4018280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4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202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6FC8-BB2F-4DFA-BF9B-BAA29454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Reservas operativas: UHR NE 4h em 2050, hidrologia 10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433AB-4908-493D-A4E6-2BBA544C72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36</a:t>
            </a:fld>
            <a:endParaRPr lang="pt-BR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6A958-C79E-4125-A3B3-6921CACEE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3749040"/>
            <a:ext cx="5102794" cy="2743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4AA097-1A40-4F27-AF8B-26B1B921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3749040"/>
            <a:ext cx="5102794" cy="27434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0FAC52-9F30-40EA-8667-624CA3A7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160" y="1097280"/>
            <a:ext cx="5102794" cy="2743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5DD9D8-9D57-4DAD-B3E4-60A3FC99F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1097280"/>
            <a:ext cx="5102794" cy="2743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A9EEA-6945-4F6C-A4A2-D18D591DF993}"/>
              </a:ext>
            </a:extLst>
          </p:cNvPr>
          <p:cNvSpPr txBox="1"/>
          <p:nvPr/>
        </p:nvSpPr>
        <p:spPr>
          <a:xfrm>
            <a:off x="2240005" y="1371601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1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CE5BB3-33EF-4B6D-8703-FA47C7CFFF58}"/>
              </a:ext>
            </a:extLst>
          </p:cNvPr>
          <p:cNvSpPr txBox="1"/>
          <p:nvPr/>
        </p:nvSpPr>
        <p:spPr>
          <a:xfrm>
            <a:off x="7620000" y="1371600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2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30F77B-6823-40F5-8D8B-88BE231CE67F}"/>
              </a:ext>
            </a:extLst>
          </p:cNvPr>
          <p:cNvSpPr txBox="1"/>
          <p:nvPr/>
        </p:nvSpPr>
        <p:spPr>
          <a:xfrm>
            <a:off x="2240005" y="4016792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3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8D241E-2994-4A18-A46C-E424E3ECE9D6}"/>
              </a:ext>
            </a:extLst>
          </p:cNvPr>
          <p:cNvSpPr txBox="1"/>
          <p:nvPr/>
        </p:nvSpPr>
        <p:spPr>
          <a:xfrm>
            <a:off x="7619999" y="4016791"/>
            <a:ext cx="1342547" cy="30777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rtlCol="0">
            <a:spAutoFit/>
          </a:bodyPr>
          <a:lstStyle/>
          <a:p>
            <a:pPr algn="l"/>
            <a:r>
              <a:rPr lang="pt-BR" sz="1400" b="0" dirty="0">
                <a:solidFill>
                  <a:srgbClr val="1F66A1"/>
                </a:solidFill>
                <a:latin typeface="+mn-lt"/>
              </a:rPr>
              <a:t>Quadrimestre 4</a:t>
            </a:r>
            <a:endParaRPr lang="en-US" sz="1400" b="0" dirty="0">
              <a:solidFill>
                <a:srgbClr val="1F66A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9921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1BFC6-2DB1-4897-819B-F7E5E636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Discussão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1C9D6-4897-4346-9486-DB28926922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37</a:t>
            </a:fld>
            <a:endParaRPr lang="pt-BR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196474-314E-4C69-9C05-C6BEAC62B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conciliar expansão econômica (que inclui UHR) com uma regulação econômica que remunere adequadamente os serviços prestados pelas UHR?</a:t>
            </a:r>
          </a:p>
          <a:p>
            <a:r>
              <a:rPr lang="pt-BR" dirty="0"/>
              <a:t>Algumas possibilidades</a:t>
            </a:r>
          </a:p>
          <a:p>
            <a:pPr marL="925512" lvl="1" indent="-514350">
              <a:buFont typeface="+mj-lt"/>
              <a:buAutoNum type="romanUcPeriod"/>
            </a:pPr>
            <a:r>
              <a:rPr lang="pt-BR" b="1" dirty="0"/>
              <a:t>Mercado de flexibilidade: </a:t>
            </a:r>
            <a:r>
              <a:rPr lang="pt-BR" i="1" dirty="0" err="1"/>
              <a:t>peer-to-peer</a:t>
            </a:r>
            <a:r>
              <a:rPr lang="pt-BR" dirty="0"/>
              <a:t>, novos serviços (inclusive serviços ancilares)</a:t>
            </a:r>
          </a:p>
          <a:p>
            <a:pPr marL="925512" lvl="1" indent="-514350">
              <a:buFont typeface="+mj-lt"/>
              <a:buAutoNum type="romanUcPeriod"/>
            </a:pPr>
            <a:r>
              <a:rPr lang="pt-BR" b="1" dirty="0"/>
              <a:t>Mercado de capacidade:</a:t>
            </a:r>
            <a:r>
              <a:rPr lang="pt-BR" dirty="0"/>
              <a:t> podem considerar alguns serviços ancilares (e.g.: Reino Unido)</a:t>
            </a:r>
          </a:p>
          <a:p>
            <a:pPr marL="925512" lvl="1" indent="-514350">
              <a:buFont typeface="+mj-lt"/>
              <a:buAutoNum type="romanUcPeriod"/>
            </a:pPr>
            <a:r>
              <a:rPr lang="pt-BR" b="1" dirty="0"/>
              <a:t>Leilão de capacidade: </a:t>
            </a:r>
            <a:r>
              <a:rPr lang="pt-BR" dirty="0"/>
              <a:t>inclui reserva, discussão sobre inflexibilidade operativa máxima</a:t>
            </a:r>
          </a:p>
          <a:p>
            <a:pPr marL="925512" lvl="1" indent="-514350">
              <a:buFont typeface="+mj-lt"/>
              <a:buAutoNum type="romanUcPeriod"/>
            </a:pPr>
            <a:r>
              <a:rPr lang="pt-BR" b="1" dirty="0"/>
              <a:t>Leilão </a:t>
            </a:r>
            <a:r>
              <a:rPr lang="pt-BR" b="1" dirty="0" err="1"/>
              <a:t>multi-atributo</a:t>
            </a:r>
            <a:r>
              <a:rPr lang="pt-BR" b="1" dirty="0"/>
              <a:t>:</a:t>
            </a:r>
            <a:r>
              <a:rPr lang="pt-BR" dirty="0"/>
              <a:t> a princípio atributos de energia e potência, incluso garantia física.</a:t>
            </a:r>
          </a:p>
        </p:txBody>
      </p:sp>
    </p:spTree>
    <p:extLst>
      <p:ext uri="{BB962C8B-B14F-4D97-AF65-F5344CB8AC3E}">
        <p14:creationId xmlns:p14="http://schemas.microsoft.com/office/powerpoint/2010/main" val="3120712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38</a:t>
            </a:fld>
            <a:endParaRPr lang="pt-BR" noProof="0"/>
          </a:p>
        </p:txBody>
      </p:sp>
      <p:graphicFrame>
        <p:nvGraphicFramePr>
          <p:cNvPr id="5" name="Espaço Reservado para Conteúdo 18">
            <a:extLst>
              <a:ext uri="{FF2B5EF4-FFF2-40B4-BE49-F238E27FC236}">
                <a16:creationId xmlns:a16="http://schemas.microsoft.com/office/drawing/2014/main" id="{01C2F229-7FB5-44B2-8C04-C45BD3C61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9582546"/>
              </p:ext>
            </p:extLst>
          </p:nvPr>
        </p:nvGraphicFramePr>
        <p:xfrm>
          <a:off x="381001" y="1081570"/>
          <a:ext cx="11353798" cy="5118426"/>
        </p:xfrm>
        <a:graphic>
          <a:graphicData uri="http://schemas.openxmlformats.org/drawingml/2006/table">
            <a:tbl>
              <a:tblPr/>
              <a:tblGrid>
                <a:gridCol w="2997106">
                  <a:extLst>
                    <a:ext uri="{9D8B030D-6E8A-4147-A177-3AD203B41FA5}">
                      <a16:colId xmlns:a16="http://schemas.microsoft.com/office/drawing/2014/main" val="2921981486"/>
                    </a:ext>
                  </a:extLst>
                </a:gridCol>
                <a:gridCol w="885002">
                  <a:extLst>
                    <a:ext uri="{9D8B030D-6E8A-4147-A177-3AD203B41FA5}">
                      <a16:colId xmlns:a16="http://schemas.microsoft.com/office/drawing/2014/main" val="1333348923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2374877831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3641804195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3898707504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1755757018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2080807673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4160813979"/>
                    </a:ext>
                  </a:extLst>
                </a:gridCol>
                <a:gridCol w="823026">
                  <a:extLst>
                    <a:ext uri="{9D8B030D-6E8A-4147-A177-3AD203B41FA5}">
                      <a16:colId xmlns:a16="http://schemas.microsoft.com/office/drawing/2014/main" val="1017810097"/>
                    </a:ext>
                  </a:extLst>
                </a:gridCol>
                <a:gridCol w="795757">
                  <a:extLst>
                    <a:ext uri="{9D8B030D-6E8A-4147-A177-3AD203B41FA5}">
                      <a16:colId xmlns:a16="http://schemas.microsoft.com/office/drawing/2014/main" val="891794109"/>
                    </a:ext>
                  </a:extLst>
                </a:gridCol>
                <a:gridCol w="914751">
                  <a:extLst>
                    <a:ext uri="{9D8B030D-6E8A-4147-A177-3AD203B41FA5}">
                      <a16:colId xmlns:a16="http://schemas.microsoft.com/office/drawing/2014/main" val="978203909"/>
                    </a:ext>
                  </a:extLst>
                </a:gridCol>
              </a:tblGrid>
              <a:tr h="47040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Possíveis serviços na rede elétrica e suas causas e efeitos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binário com máquina síncrona de velocidade fixa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binário com máquina de velocidade ajustável e circuito DFIM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binário com máquina de velocidade ajustável e circuito CFSM ("</a:t>
                      </a:r>
                      <a:r>
                        <a:rPr lang="pt-BR" sz="9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 to back</a:t>
                      </a:r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ternário convencional com velocidade fixa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 ternário com </a:t>
                      </a:r>
                      <a:r>
                        <a:rPr lang="pt-BR" sz="900" b="1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bypass</a:t>
                      </a:r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 máquinas síncronas de velocidade fixa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092774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 de configuração usual para os dois modos de operação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 (mais usual)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 (mais usual)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 (mais usual)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Francis/ Pelton (mais usuais)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Francis/ Pelton (mais usuais)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01836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Capacidade usual da unidade (MW) 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25 - &gt;400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31,5 - &gt;400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31,5 - &gt;400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25 - &gt;400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25 - &gt;400</a:t>
                      </a:r>
                    </a:p>
                  </a:txBody>
                  <a:tcPr marL="89049" marR="89049" marT="44525" marB="44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819795"/>
                  </a:ext>
                </a:extLst>
              </a:tr>
              <a:tr h="34638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Serviços ancilares ( Definidos conforme o submódulo 21.9 da ONS)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Modo bombeamento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156676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Controle primário de frequência 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79133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Controle secundário de frequência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01281"/>
                  </a:ext>
                </a:extLst>
              </a:tr>
              <a:tr h="18803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Suporte de reativos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Médio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Baixo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958821"/>
                  </a:ext>
                </a:extLst>
              </a:tr>
              <a:tr h="4354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Despacho complementar para manutenção da reserva de potência operativa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347799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reestabelecimento parcial (</a:t>
                      </a:r>
                      <a:r>
                        <a:rPr lang="pt-BR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start</a:t>
                      </a:r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054191"/>
                  </a:ext>
                </a:extLst>
              </a:tr>
              <a:tr h="22762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reestabelecimento integral (</a:t>
                      </a:r>
                      <a:r>
                        <a:rPr lang="pt-BR" sz="9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black start</a:t>
                      </a:r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497744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Sistemas especiais de proteção (SEP)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425874"/>
                  </a:ext>
                </a:extLst>
              </a:tr>
              <a:tr h="62441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sng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Outros possíveis serviços na rede elétrica para um horizonte futuro que considere a evolução do sistema elétrico brasileiro (Definidos a partir da revisão da literatura baseada na experiência internacional)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970726"/>
                  </a:ext>
                </a:extLst>
              </a:tr>
              <a:tr h="24741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Compensador síncrono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Médio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Baixo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Médio-Alto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622832"/>
                  </a:ext>
                </a:extLst>
              </a:tr>
              <a:tr h="24741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Controle da taxa de potência da saída (MW/min ou MW/s)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 (rápido)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 (rápido)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6508550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Inércia Sintética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852481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Nivelamento de carga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984162"/>
                  </a:ext>
                </a:extLst>
              </a:tr>
              <a:tr h="26523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Descongestionamento da transmissão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174088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Capacidade de geração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630712"/>
                  </a:ext>
                </a:extLst>
              </a:tr>
              <a:tr h="19793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Resposta rápida de frequência 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Sim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Não</a:t>
                      </a:r>
                    </a:p>
                  </a:txBody>
                  <a:tcPr marL="7248" marR="7248" marT="724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195684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31A0D72-00DB-4F33-82BE-582E853C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Exemplo: serviços ancilares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06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697-5C3C-49B0-BA4D-1012BB9F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P&amp;D sobre usinas hidrelétricas reversíveis (UHR)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D397C-8BC1-469C-BEF4-272D29D44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000" dirty="0"/>
              <a:t>P&amp;D Cooperado entre EDF Norte Fluminense, CTG Brasil, Light e ELERA, executado por PSR e PUC/Rio.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000" dirty="0"/>
              <a:t>Objetivos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1600" dirty="0"/>
              <a:t>Desenvolver uma ferramenta computacional para mapeamento de locais com potencial para UHR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1600" dirty="0"/>
              <a:t>Análise da competitividade das UHR no SIN.</a:t>
            </a:r>
          </a:p>
          <a:p>
            <a:pPr marL="754062" lvl="1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pt-BR" sz="1600" dirty="0"/>
              <a:t>Avaliação da regulação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000" dirty="0"/>
              <a:t>Motivação: avaliar o papel das UHR na evolução do SIN, considerando maior participação de renováveis e menor participação relativa das hidrelétricas convencionais esperada para próximas décadas.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</a:pPr>
            <a:r>
              <a:rPr lang="pt-BR" sz="2000" dirty="0"/>
              <a:t>A metodologia tem duas abordagens interligadas: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b="1" dirty="0"/>
              <a:t>Top-</a:t>
            </a:r>
            <a:r>
              <a:rPr lang="pt-BR" sz="1800" b="1" dirty="0" err="1"/>
              <a:t>down</a:t>
            </a:r>
            <a:r>
              <a:rPr lang="pt-BR" sz="1800" b="1" dirty="0"/>
              <a:t>, </a:t>
            </a:r>
            <a:r>
              <a:rPr lang="pt-BR" sz="1800" dirty="0"/>
              <a:t>que usa um modelo de planejamento da expansão do setor para avaliar a participação das usinas reversíveis. São econômicas? Quando são escolhidas? Onde? Com que características?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1800" b="1" dirty="0" err="1"/>
              <a:t>Bottom-up</a:t>
            </a:r>
            <a:r>
              <a:rPr lang="pt-BR" sz="1800" dirty="0"/>
              <a:t>, que seleciona locais promissores a partir de um Modelo Digital de Elevação e algoritmos de geoprocessamento especializados, gerando projetos de engenharia e estimativa de custos de construção.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44021-895D-40BB-AB32-58BFF440F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7555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dirty="0"/>
              <a:t>Dissertação de mestrado na PUC-Rio: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Defendida e aprovada em 28/09/21.</a:t>
            </a:r>
          </a:p>
          <a:p>
            <a:pPr lvl="1">
              <a:spcAft>
                <a:spcPts val="600"/>
              </a:spcAft>
            </a:pPr>
            <a:endParaRPr lang="pt-BR" dirty="0"/>
          </a:p>
          <a:p>
            <a:pPr marL="411162" lvl="1" indent="0" algn="l">
              <a:spcAft>
                <a:spcPts val="600"/>
              </a:spcAft>
              <a:buNone/>
            </a:pPr>
            <a:endParaRPr lang="pt-BR" sz="2400" i="1" dirty="0"/>
          </a:p>
          <a:p>
            <a:pPr lvl="1">
              <a:spcAft>
                <a:spcPts val="600"/>
              </a:spcAft>
            </a:pPr>
            <a:endParaRPr lang="pt-BR" dirty="0">
              <a:highlight>
                <a:srgbClr val="FFFF00"/>
              </a:highlight>
            </a:endParaRPr>
          </a:p>
          <a:p>
            <a:pPr lvl="1">
              <a:spcAft>
                <a:spcPts val="600"/>
              </a:spcAft>
            </a:pPr>
            <a:endParaRPr lang="pt-BR" sz="1300" i="1" dirty="0"/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Produção Científica 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6BE210F-88DF-44D5-B7F7-2A5640266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5" t="22246" r="45625" b="20000"/>
          <a:stretch/>
        </p:blipFill>
        <p:spPr>
          <a:xfrm>
            <a:off x="6057900" y="558800"/>
            <a:ext cx="5112887" cy="57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68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dirty="0" err="1"/>
              <a:t>Water</a:t>
            </a:r>
            <a:r>
              <a:rPr lang="pt-BR" dirty="0"/>
              <a:t> </a:t>
            </a:r>
            <a:r>
              <a:rPr lang="pt-BR" dirty="0" err="1"/>
              <a:t>Resources</a:t>
            </a:r>
            <a:r>
              <a:rPr lang="pt-BR" dirty="0"/>
              <a:t> </a:t>
            </a:r>
            <a:r>
              <a:rPr lang="pt-BR" dirty="0" err="1"/>
              <a:t>Research</a:t>
            </a:r>
            <a:r>
              <a:rPr lang="pt-BR" dirty="0"/>
              <a:t>: 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Artigo publicado </a:t>
            </a: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pode ser acessado por meio do link:</a:t>
            </a:r>
          </a:p>
          <a:p>
            <a:pPr marL="411162" lvl="1" indent="0">
              <a:spcAft>
                <a:spcPts val="600"/>
              </a:spcAft>
              <a:buNone/>
            </a:pP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https://agupubs.onlinelibrary.wiley.com/</a:t>
            </a:r>
            <a:r>
              <a:rPr lang="pt-BR" sz="1800" dirty="0" err="1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t-BR" sz="1800" dirty="0" err="1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/10.1029/2020WR028625. </a:t>
            </a:r>
          </a:p>
          <a:p>
            <a:pPr lvl="1">
              <a:spcAft>
                <a:spcPts val="600"/>
              </a:spcAft>
            </a:pP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versão pública disponível no seguinte endereço: https://arxiv.org/</a:t>
            </a:r>
            <a:r>
              <a:rPr lang="pt-BR" sz="1800" dirty="0" err="1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abs</a:t>
            </a: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/2007.16036.</a:t>
            </a:r>
            <a:endParaRPr lang="pt-BR" dirty="0"/>
          </a:p>
          <a:p>
            <a:pPr marL="411162" lvl="1" indent="0" algn="l">
              <a:spcAft>
                <a:spcPts val="600"/>
              </a:spcAft>
              <a:buNone/>
            </a:pPr>
            <a:endParaRPr lang="pt-BR" sz="2400" i="1" dirty="0"/>
          </a:p>
          <a:p>
            <a:pPr lvl="1">
              <a:spcAft>
                <a:spcPts val="600"/>
              </a:spcAft>
            </a:pPr>
            <a:endParaRPr lang="pt-BR" dirty="0">
              <a:highlight>
                <a:srgbClr val="FFFF00"/>
              </a:highlight>
            </a:endParaRPr>
          </a:p>
          <a:p>
            <a:pPr lvl="1">
              <a:spcAft>
                <a:spcPts val="600"/>
              </a:spcAft>
            </a:pPr>
            <a:endParaRPr lang="pt-BR" sz="1300" i="1" dirty="0"/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Produção Científica 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F9BEE57-9E9F-4E3B-BE67-668179200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00"/>
          <a:stretch/>
        </p:blipFill>
        <p:spPr>
          <a:xfrm>
            <a:off x="533400" y="2778700"/>
            <a:ext cx="8001000" cy="218908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C2A0F5-D1EA-4FA4-AC95-287692A14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949441"/>
            <a:ext cx="35242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3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dirty="0"/>
              <a:t>XXVI SNPTEE: 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Três informes técnicos aprovados.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Entregas das apresentações em 30/04/22.</a:t>
            </a:r>
            <a:endParaRPr lang="pt-BR" sz="1800" dirty="0">
              <a:effectLst/>
              <a:latin typeface="Minion" panose="020B060402020202020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162" lvl="1" indent="0" algn="l">
              <a:spcAft>
                <a:spcPts val="600"/>
              </a:spcAft>
              <a:buNone/>
            </a:pPr>
            <a:endParaRPr lang="pt-BR" sz="2400" i="1" dirty="0"/>
          </a:p>
          <a:p>
            <a:pPr lvl="1">
              <a:spcAft>
                <a:spcPts val="600"/>
              </a:spcAft>
            </a:pPr>
            <a:endParaRPr lang="pt-BR" dirty="0">
              <a:highlight>
                <a:srgbClr val="FFFF00"/>
              </a:highlight>
            </a:endParaRPr>
          </a:p>
          <a:p>
            <a:pPr lvl="1">
              <a:spcAft>
                <a:spcPts val="600"/>
              </a:spcAft>
            </a:pPr>
            <a:endParaRPr lang="pt-BR" sz="1300" i="1" dirty="0"/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7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Produção Científica 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2E71AA-02C8-41B6-BE14-6FA3C61BDE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99" t="36983" r="13126" b="11111"/>
          <a:stretch/>
        </p:blipFill>
        <p:spPr>
          <a:xfrm>
            <a:off x="801053" y="2362200"/>
            <a:ext cx="10513694" cy="41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o grupo de Política e Mercado, a PSR e a PUC contribuíram com o texto do documento brasileiro.</a:t>
            </a:r>
          </a:p>
          <a:p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Participação no Fórum do IHA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137D31-58DE-4644-A1E7-F64132F06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0" t="29990" r="24375" b="37772"/>
          <a:stretch/>
        </p:blipFill>
        <p:spPr>
          <a:xfrm>
            <a:off x="380999" y="2172494"/>
            <a:ext cx="10352441" cy="361711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FA02831-43D0-4470-B587-151AA887F834}"/>
              </a:ext>
            </a:extLst>
          </p:cNvPr>
          <p:cNvSpPr/>
          <p:nvPr/>
        </p:nvSpPr>
        <p:spPr bwMode="auto">
          <a:xfrm>
            <a:off x="4152900" y="5105400"/>
            <a:ext cx="1905000" cy="304800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EDD1B87-B5F0-46F2-B6E8-30AC38F89CBA}"/>
              </a:ext>
            </a:extLst>
          </p:cNvPr>
          <p:cNvSpPr/>
          <p:nvPr/>
        </p:nvSpPr>
        <p:spPr bwMode="auto">
          <a:xfrm>
            <a:off x="914400" y="5334000"/>
            <a:ext cx="2237140" cy="304800"/>
          </a:xfrm>
          <a:prstGeom prst="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21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grupo de Inovação, a PSR elaborou documento sobre a metodologia deste P&amp;D (</a:t>
            </a:r>
            <a:r>
              <a:rPr lang="pt-BR" i="1" dirty="0" err="1"/>
              <a:t>Pumped</a:t>
            </a:r>
            <a:r>
              <a:rPr lang="pt-BR" i="1" dirty="0"/>
              <a:t> </a:t>
            </a:r>
            <a:r>
              <a:rPr lang="pt-BR" i="1" dirty="0" err="1"/>
              <a:t>Storage</a:t>
            </a:r>
            <a:r>
              <a:rPr lang="pt-BR" i="1" dirty="0"/>
              <a:t> </a:t>
            </a:r>
            <a:r>
              <a:rPr lang="pt-BR" i="1" dirty="0" err="1"/>
              <a:t>Hydropower</a:t>
            </a:r>
            <a:r>
              <a:rPr lang="pt-BR" i="1" dirty="0"/>
              <a:t> </a:t>
            </a:r>
            <a:r>
              <a:rPr lang="pt-BR" i="1" dirty="0" err="1"/>
              <a:t>preliminary</a:t>
            </a:r>
            <a:r>
              <a:rPr lang="pt-BR" i="1" dirty="0"/>
              <a:t> site </a:t>
            </a:r>
            <a:r>
              <a:rPr lang="pt-BR" i="1" dirty="0" err="1"/>
              <a:t>selection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engineering</a:t>
            </a:r>
            <a:r>
              <a:rPr lang="pt-BR" i="1" dirty="0"/>
              <a:t> design </a:t>
            </a:r>
            <a:r>
              <a:rPr lang="pt-BR" i="1" dirty="0" err="1"/>
              <a:t>based</a:t>
            </a:r>
            <a:r>
              <a:rPr lang="pt-BR" i="1" dirty="0"/>
              <a:t> </a:t>
            </a:r>
            <a:r>
              <a:rPr lang="pt-BR" i="1" dirty="0" err="1"/>
              <a:t>on</a:t>
            </a:r>
            <a:r>
              <a:rPr lang="pt-BR" i="1" dirty="0"/>
              <a:t> </a:t>
            </a:r>
            <a:r>
              <a:rPr lang="pt-BR" i="1" dirty="0" err="1"/>
              <a:t>power</a:t>
            </a:r>
            <a:r>
              <a:rPr lang="pt-BR" i="1" dirty="0"/>
              <a:t> system </a:t>
            </a:r>
            <a:r>
              <a:rPr lang="pt-BR" i="1" dirty="0" err="1"/>
              <a:t>requirements</a:t>
            </a:r>
            <a:r>
              <a:rPr lang="pt-BR" dirty="0"/>
              <a:t>) e apresentou um slide resumo na reunião.</a:t>
            </a:r>
          </a:p>
          <a:p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9</a:t>
            </a:fld>
            <a:endParaRPr lang="pt-BR" noProof="0"/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352E3B5A-2364-410E-BECA-EF7813F62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Participação no Fórum do IHA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B055098-311C-40B1-B89B-7B444FD55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9" t="22207" r="25626" b="28879"/>
          <a:stretch/>
        </p:blipFill>
        <p:spPr>
          <a:xfrm>
            <a:off x="1660061" y="2667000"/>
            <a:ext cx="8871877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30041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</TotalTime>
  <Words>2157</Words>
  <Application>Microsoft Office PowerPoint</Application>
  <PresentationFormat>Widescreen</PresentationFormat>
  <Paragraphs>512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39</vt:i4>
      </vt:variant>
    </vt:vector>
  </HeadingPairs>
  <TitlesOfParts>
    <vt:vector size="49" baseType="lpstr">
      <vt:lpstr>Minion</vt:lpstr>
      <vt:lpstr>Myriad Pro Black</vt:lpstr>
      <vt:lpstr>Cambria Math</vt:lpstr>
      <vt:lpstr>Myriad Pro</vt:lpstr>
      <vt:lpstr>Calibri</vt:lpstr>
      <vt:lpstr>Wingdings</vt:lpstr>
      <vt:lpstr>Arial</vt:lpstr>
      <vt:lpstr>Tahoma</vt:lpstr>
      <vt:lpstr>PSR_Template_PPT_3.1_por</vt:lpstr>
      <vt:lpstr>1_PSR_Template_PPT_3.1_por</vt:lpstr>
      <vt:lpstr>Apresentação do PowerPoint</vt:lpstr>
      <vt:lpstr>P&amp;D - Usinas Hidrelétricas Reversíveis</vt:lpstr>
      <vt:lpstr>Sumário</vt:lpstr>
      <vt:lpstr>Projeto de P&amp;D sobre usinas hidrelétricas reversíveis (UHR)</vt:lpstr>
      <vt:lpstr>Produção Científica </vt:lpstr>
      <vt:lpstr>Produção Científica </vt:lpstr>
      <vt:lpstr>Produção Científica </vt:lpstr>
      <vt:lpstr>Participação no Fórum do IHA</vt:lpstr>
      <vt:lpstr>Participação no Fórum do IHA</vt:lpstr>
      <vt:lpstr>Sumário</vt:lpstr>
      <vt:lpstr>Arranjos Topológicos de UHR no HERA</vt:lpstr>
      <vt:lpstr>Fluxograma do módulo de UHR no HERA</vt:lpstr>
      <vt:lpstr>Aplicação de Filtros</vt:lpstr>
      <vt:lpstr>Busca Intensiva (“Screening”) – locais alternativos</vt:lpstr>
      <vt:lpstr>Busca Intensiva (“Screening”) – melhores projetos</vt:lpstr>
      <vt:lpstr>Busca Intensiva (“Screening”) – orçamento preliminar</vt:lpstr>
      <vt:lpstr>Uso de camadas de filtros para limitação de reservatórios</vt:lpstr>
      <vt:lpstr>Projetos de engenharia (em desenvolvimento)</vt:lpstr>
      <vt:lpstr>Projetos de engenharia: restrições de traçado</vt:lpstr>
      <vt:lpstr>Workflow do módulo de engenharia</vt:lpstr>
      <vt:lpstr>Estudos de Caso: Reservatório da UHE Sobradinho</vt:lpstr>
      <vt:lpstr>Estudos de Caso: Reservatório da UHE Sobradinho</vt:lpstr>
      <vt:lpstr>Estudos de Caso: Reservatório da UHE Sobradinho</vt:lpstr>
      <vt:lpstr>Estudos de Caso: Reservatório da UHE Sobradinho</vt:lpstr>
      <vt:lpstr>Estudos de Caso: Reservatório da UHE Sobradinho</vt:lpstr>
      <vt:lpstr>Estudos de Caso: Reservatório da UHE Sobradinho</vt:lpstr>
      <vt:lpstr>Rio de Janeiro</vt:lpstr>
      <vt:lpstr>Exemplo para um local, projeto de 1000 MW variando armazenamento </vt:lpstr>
      <vt:lpstr>Sumário</vt:lpstr>
      <vt:lpstr>Metodologia para o planejamento da expansão</vt:lpstr>
      <vt:lpstr>Metodologia para o planejamento da expansão</vt:lpstr>
      <vt:lpstr>Cenários de expansão avaliados até 2050</vt:lpstr>
      <vt:lpstr>Expansão de UHR</vt:lpstr>
      <vt:lpstr>Operação da UHR (2050)</vt:lpstr>
      <vt:lpstr>Reservas operativas: UHR NE 4h em 2050, hidrologia 01</vt:lpstr>
      <vt:lpstr>Reservas operativas: UHR NE 4h em 2050, hidrologia 10</vt:lpstr>
      <vt:lpstr>Discussão</vt:lpstr>
      <vt:lpstr>Exemplo: serviços ancilares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Rodolpho Albuquerque</cp:lastModifiedBy>
  <cp:revision>171</cp:revision>
  <dcterms:created xsi:type="dcterms:W3CDTF">2021-02-05T13:54:58Z</dcterms:created>
  <dcterms:modified xsi:type="dcterms:W3CDTF">2022-03-17T16:42:48Z</dcterms:modified>
</cp:coreProperties>
</file>